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3" r:id="rId2"/>
    <p:sldId id="316" r:id="rId3"/>
    <p:sldId id="328" r:id="rId4"/>
    <p:sldId id="317" r:id="rId5"/>
    <p:sldId id="318" r:id="rId6"/>
    <p:sldId id="337" r:id="rId7"/>
    <p:sldId id="315" r:id="rId8"/>
    <p:sldId id="327" r:id="rId9"/>
    <p:sldId id="336" r:id="rId10"/>
    <p:sldId id="331" r:id="rId11"/>
    <p:sldId id="332" r:id="rId12"/>
    <p:sldId id="335" r:id="rId13"/>
  </p:sldIdLst>
  <p:sldSz cx="12188825" cy="6858000"/>
  <p:notesSz cx="6858000" cy="9144000"/>
  <p:defaultText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rajit Sanyal (Mktg, KLI)" initials="SS(K" lastIdx="22" clrIdx="0">
    <p:extLst>
      <p:ext uri="{19B8F6BF-5375-455C-9EA6-DF929625EA0E}">
        <p15:presenceInfo xmlns:p15="http://schemas.microsoft.com/office/powerpoint/2012/main" userId="S-1-5-21-976315341-2201795139-3894706361-53334" providerId="AD"/>
      </p:ext>
    </p:extLst>
  </p:cmAuthor>
  <p:cmAuthor id="2" name="Rosy Pathak (Mktg, KLI)" initials="RP(K" lastIdx="11" clrIdx="1">
    <p:extLst>
      <p:ext uri="{19B8F6BF-5375-455C-9EA6-DF929625EA0E}">
        <p15:presenceInfo xmlns:p15="http://schemas.microsoft.com/office/powerpoint/2012/main" userId="S-1-5-21-976315341-2201795139-3894706361-71245" providerId="AD"/>
      </p:ext>
    </p:extLst>
  </p:cmAuthor>
  <p:cmAuthor id="3" name="Dipti Dutta (Mktg, KLI)" initials="DD(K" lastIdx="1" clrIdx="2">
    <p:extLst>
      <p:ext uri="{19B8F6BF-5375-455C-9EA6-DF929625EA0E}">
        <p15:presenceInfo xmlns:p15="http://schemas.microsoft.com/office/powerpoint/2012/main" userId="S-1-5-21-976315341-2201795139-3894706361-1097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98A3BB"/>
    <a:srgbClr val="003975"/>
    <a:srgbClr val="ED3237"/>
    <a:srgbClr val="F03C45"/>
    <a:srgbClr val="FFFF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autoAdjust="0"/>
    <p:restoredTop sz="88870" autoAdjust="0"/>
  </p:normalViewPr>
  <p:slideViewPr>
    <p:cSldViewPr>
      <p:cViewPr varScale="1">
        <p:scale>
          <a:sx n="73" d="100"/>
          <a:sy n="73" d="100"/>
        </p:scale>
        <p:origin x="708" y="54"/>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C36DA-CD05-41B2-800C-0F45D17350E6}" type="doc">
      <dgm:prSet loTypeId="urn:microsoft.com/office/officeart/2005/8/layout/hProcess4" loCatId="process" qsTypeId="urn:microsoft.com/office/officeart/2005/8/quickstyle/simple5" qsCatId="simple" csTypeId="urn:microsoft.com/office/officeart/2005/8/colors/colorful3" csCatId="colorful" phldr="1"/>
      <dgm:spPr/>
      <dgm:t>
        <a:bodyPr/>
        <a:lstStyle/>
        <a:p>
          <a:endParaRPr lang="en-US"/>
        </a:p>
      </dgm:t>
    </dgm:pt>
    <dgm:pt modelId="{12865B40-F2A6-4094-A9F7-2DC7E598C37E}">
      <dgm:prSet phldrT="[Text]" custT="1"/>
      <dgm:spPr/>
      <dgm:t>
        <a:bodyPr/>
        <a:lstStyle/>
        <a:p>
          <a:r>
            <a:rPr lang="en-US" sz="1600" dirty="0" smtClean="0">
              <a:latin typeface="Calibri" panose="020F0502020204030204" pitchFamily="34" charset="0"/>
              <a:cs typeface="Calibri" panose="020F0502020204030204" pitchFamily="34" charset="0"/>
            </a:rPr>
            <a:t>Step 1</a:t>
          </a:r>
          <a:endParaRPr lang="en-US" sz="1600" dirty="0">
            <a:latin typeface="Calibri" panose="020F0502020204030204" pitchFamily="34" charset="0"/>
            <a:cs typeface="Calibri" panose="020F0502020204030204" pitchFamily="34" charset="0"/>
          </a:endParaRPr>
        </a:p>
      </dgm:t>
    </dgm:pt>
    <dgm:pt modelId="{A8483F8F-CFA5-42A9-9F00-307069079A7B}" type="parTrans" cxnId="{27629849-CE9F-4F6C-BD88-9348A154A70C}">
      <dgm:prSet/>
      <dgm:spPr/>
      <dgm:t>
        <a:bodyPr/>
        <a:lstStyle/>
        <a:p>
          <a:endParaRPr lang="en-US" sz="1600">
            <a:latin typeface="Calibri" panose="020F0502020204030204" pitchFamily="34" charset="0"/>
            <a:cs typeface="Calibri" panose="020F0502020204030204" pitchFamily="34" charset="0"/>
          </a:endParaRPr>
        </a:p>
      </dgm:t>
    </dgm:pt>
    <dgm:pt modelId="{138F4127-9648-4A4D-BACD-53A24209612A}" type="sibTrans" cxnId="{27629849-CE9F-4F6C-BD88-9348A154A70C}">
      <dgm:prSet/>
      <dgm:spPr/>
      <dgm:t>
        <a:bodyPr/>
        <a:lstStyle/>
        <a:p>
          <a:endParaRPr lang="en-US" sz="1600">
            <a:latin typeface="Calibri" panose="020F0502020204030204" pitchFamily="34" charset="0"/>
            <a:cs typeface="Calibri" panose="020F0502020204030204" pitchFamily="34" charset="0"/>
          </a:endParaRPr>
        </a:p>
      </dgm:t>
    </dgm:pt>
    <dgm:pt modelId="{C39F70D8-DED2-4481-AB97-B6E45F892A83}">
      <dgm:prSet phldrT="[Text]" custT="1"/>
      <dgm:spPr/>
      <dgm:t>
        <a:bodyPr/>
        <a:lstStyle/>
        <a:p>
          <a:r>
            <a:rPr lang="en-US" sz="1600" dirty="0" smtClean="0">
              <a:latin typeface="Calibri" panose="020F0502020204030204" pitchFamily="34" charset="0"/>
              <a:cs typeface="Calibri" panose="020F0502020204030204" pitchFamily="34" charset="0"/>
            </a:rPr>
            <a:t>Choose your Coverage Amount i.e. Basic Sum Assured based on your requirement</a:t>
          </a:r>
          <a:endParaRPr lang="en-US" sz="1600" dirty="0">
            <a:latin typeface="Calibri" panose="020F0502020204030204" pitchFamily="34" charset="0"/>
            <a:cs typeface="Calibri" panose="020F0502020204030204" pitchFamily="34" charset="0"/>
          </a:endParaRPr>
        </a:p>
      </dgm:t>
    </dgm:pt>
    <dgm:pt modelId="{DDBF7C07-B625-4C16-B416-9A48A7012C2A}" type="parTrans" cxnId="{69880E96-9D50-4D1A-AC11-60EE7405FDBE}">
      <dgm:prSet/>
      <dgm:spPr/>
      <dgm:t>
        <a:bodyPr/>
        <a:lstStyle/>
        <a:p>
          <a:endParaRPr lang="en-US" sz="1600">
            <a:latin typeface="Calibri" panose="020F0502020204030204" pitchFamily="34" charset="0"/>
            <a:cs typeface="Calibri" panose="020F0502020204030204" pitchFamily="34" charset="0"/>
          </a:endParaRPr>
        </a:p>
      </dgm:t>
    </dgm:pt>
    <dgm:pt modelId="{873CD49D-DDCF-4B46-BD5C-1E7C81747F89}" type="sibTrans" cxnId="{69880E96-9D50-4D1A-AC11-60EE7405FDBE}">
      <dgm:prSet/>
      <dgm:spPr/>
      <dgm:t>
        <a:bodyPr/>
        <a:lstStyle/>
        <a:p>
          <a:endParaRPr lang="en-US" sz="1600">
            <a:latin typeface="Calibri" panose="020F0502020204030204" pitchFamily="34" charset="0"/>
            <a:cs typeface="Calibri" panose="020F0502020204030204" pitchFamily="34" charset="0"/>
          </a:endParaRPr>
        </a:p>
      </dgm:t>
    </dgm:pt>
    <dgm:pt modelId="{6E626401-B61D-4927-9EAA-F519B2FEF2F7}">
      <dgm:prSet phldrT="[Text]" custT="1"/>
      <dgm:spPr/>
      <dgm:t>
        <a:bodyPr/>
        <a:lstStyle/>
        <a:p>
          <a:r>
            <a:rPr lang="en-US" sz="1600" dirty="0" smtClean="0">
              <a:latin typeface="Calibri" panose="020F0502020204030204" pitchFamily="34" charset="0"/>
              <a:cs typeface="Calibri" panose="020F0502020204030204" pitchFamily="34" charset="0"/>
            </a:rPr>
            <a:t>Step 2</a:t>
          </a:r>
          <a:endParaRPr lang="en-US" sz="1600" dirty="0">
            <a:latin typeface="Calibri" panose="020F0502020204030204" pitchFamily="34" charset="0"/>
            <a:cs typeface="Calibri" panose="020F0502020204030204" pitchFamily="34" charset="0"/>
          </a:endParaRPr>
        </a:p>
      </dgm:t>
    </dgm:pt>
    <dgm:pt modelId="{148D55E5-E995-4CF5-A7F6-540DDBFC4C54}" type="parTrans" cxnId="{E122F424-9599-4CFD-B793-D1D5C66B2F03}">
      <dgm:prSet/>
      <dgm:spPr/>
      <dgm:t>
        <a:bodyPr/>
        <a:lstStyle/>
        <a:p>
          <a:endParaRPr lang="en-US" sz="1600">
            <a:latin typeface="Calibri" panose="020F0502020204030204" pitchFamily="34" charset="0"/>
            <a:cs typeface="Calibri" panose="020F0502020204030204" pitchFamily="34" charset="0"/>
          </a:endParaRPr>
        </a:p>
      </dgm:t>
    </dgm:pt>
    <dgm:pt modelId="{A00C0EE3-FC45-45A3-8FB3-377343960E92}" type="sibTrans" cxnId="{E122F424-9599-4CFD-B793-D1D5C66B2F03}">
      <dgm:prSet/>
      <dgm:spPr/>
      <dgm:t>
        <a:bodyPr/>
        <a:lstStyle/>
        <a:p>
          <a:endParaRPr lang="en-US" sz="1600">
            <a:latin typeface="Calibri" panose="020F0502020204030204" pitchFamily="34" charset="0"/>
            <a:cs typeface="Calibri" panose="020F0502020204030204" pitchFamily="34" charset="0"/>
          </a:endParaRPr>
        </a:p>
      </dgm:t>
    </dgm:pt>
    <dgm:pt modelId="{BF7890B0-79F7-4A3B-80D8-DB6F92BF7984}">
      <dgm:prSet phldrT="[Text]" custT="1"/>
      <dgm:spPr/>
      <dgm:t>
        <a:bodyPr/>
        <a:lstStyle/>
        <a:p>
          <a:r>
            <a:rPr lang="en-US" sz="1600" dirty="0" smtClean="0">
              <a:latin typeface="Calibri" panose="020F0502020204030204" pitchFamily="34" charset="0"/>
              <a:cs typeface="Calibri" panose="020F0502020204030204" pitchFamily="34" charset="0"/>
            </a:rPr>
            <a:t>Select your Policy Term: 1 to 5 years</a:t>
          </a:r>
          <a:endParaRPr lang="en-US" sz="1600" dirty="0">
            <a:latin typeface="Calibri" panose="020F0502020204030204" pitchFamily="34" charset="0"/>
            <a:cs typeface="Calibri" panose="020F0502020204030204" pitchFamily="34" charset="0"/>
          </a:endParaRPr>
        </a:p>
      </dgm:t>
    </dgm:pt>
    <dgm:pt modelId="{3BAA6356-02E7-43A6-B898-9D4CE5A7AC0F}" type="parTrans" cxnId="{70D16741-34A2-4F08-B14E-FD1F3BAFE168}">
      <dgm:prSet/>
      <dgm:spPr/>
      <dgm:t>
        <a:bodyPr/>
        <a:lstStyle/>
        <a:p>
          <a:endParaRPr lang="en-US" sz="1600">
            <a:latin typeface="Calibri" panose="020F0502020204030204" pitchFamily="34" charset="0"/>
            <a:cs typeface="Calibri" panose="020F0502020204030204" pitchFamily="34" charset="0"/>
          </a:endParaRPr>
        </a:p>
      </dgm:t>
    </dgm:pt>
    <dgm:pt modelId="{BA5EEF30-A150-467A-9FA9-4151EF329EA4}" type="sibTrans" cxnId="{70D16741-34A2-4F08-B14E-FD1F3BAFE168}">
      <dgm:prSet/>
      <dgm:spPr/>
      <dgm:t>
        <a:bodyPr/>
        <a:lstStyle/>
        <a:p>
          <a:endParaRPr lang="en-US" sz="1600">
            <a:latin typeface="Calibri" panose="020F0502020204030204" pitchFamily="34" charset="0"/>
            <a:cs typeface="Calibri" panose="020F0502020204030204" pitchFamily="34" charset="0"/>
          </a:endParaRPr>
        </a:p>
      </dgm:t>
    </dgm:pt>
    <dgm:pt modelId="{A9C28A69-2299-43B3-9824-1CE2B71714CC}">
      <dgm:prSet phldrT="[Text]" custT="1"/>
      <dgm:spPr/>
      <dgm:t>
        <a:bodyPr/>
        <a:lstStyle/>
        <a:p>
          <a:r>
            <a:rPr lang="en-US" sz="1600" dirty="0" smtClean="0">
              <a:latin typeface="Calibri" panose="020F0502020204030204" pitchFamily="34" charset="0"/>
              <a:cs typeface="Calibri" panose="020F0502020204030204" pitchFamily="34" charset="0"/>
            </a:rPr>
            <a:t>Step 3</a:t>
          </a:r>
          <a:endParaRPr lang="en-US" sz="1600" dirty="0">
            <a:latin typeface="Calibri" panose="020F0502020204030204" pitchFamily="34" charset="0"/>
            <a:cs typeface="Calibri" panose="020F0502020204030204" pitchFamily="34" charset="0"/>
          </a:endParaRPr>
        </a:p>
      </dgm:t>
    </dgm:pt>
    <dgm:pt modelId="{E7FFEA8D-F28B-46B3-BB0D-6066C2A55105}" type="parTrans" cxnId="{3B9836AD-07B5-4DA4-A071-8812BD8307DE}">
      <dgm:prSet/>
      <dgm:spPr/>
      <dgm:t>
        <a:bodyPr/>
        <a:lstStyle/>
        <a:p>
          <a:endParaRPr lang="en-US" sz="1600">
            <a:latin typeface="Calibri" panose="020F0502020204030204" pitchFamily="34" charset="0"/>
            <a:cs typeface="Calibri" panose="020F0502020204030204" pitchFamily="34" charset="0"/>
          </a:endParaRPr>
        </a:p>
      </dgm:t>
    </dgm:pt>
    <dgm:pt modelId="{CB2DFF68-54D3-42A6-8611-0FD1BE34D918}" type="sibTrans" cxnId="{3B9836AD-07B5-4DA4-A071-8812BD8307DE}">
      <dgm:prSet/>
      <dgm:spPr/>
      <dgm:t>
        <a:bodyPr/>
        <a:lstStyle/>
        <a:p>
          <a:endParaRPr lang="en-US" sz="1600">
            <a:latin typeface="Calibri" panose="020F0502020204030204" pitchFamily="34" charset="0"/>
            <a:cs typeface="Calibri" panose="020F0502020204030204" pitchFamily="34" charset="0"/>
          </a:endParaRPr>
        </a:p>
      </dgm:t>
    </dgm:pt>
    <dgm:pt modelId="{6A436B70-2344-416F-93A2-A6DAE2B09E57}">
      <dgm:prSet phldrT="[Text]" custT="1"/>
      <dgm:spPr/>
      <dgm:t>
        <a:bodyPr/>
        <a:lstStyle/>
        <a:p>
          <a:r>
            <a:rPr lang="en-US" sz="1600" dirty="0" smtClean="0">
              <a:latin typeface="Calibri" panose="020F0502020204030204" pitchFamily="34" charset="0"/>
              <a:cs typeface="Calibri" panose="020F0502020204030204" pitchFamily="34" charset="0"/>
            </a:rPr>
            <a:t>Select your Premium Payment Term: Single Pay or Regular Pay</a:t>
          </a:r>
          <a:endParaRPr lang="en-US" sz="1600" dirty="0">
            <a:latin typeface="Calibri" panose="020F0502020204030204" pitchFamily="34" charset="0"/>
            <a:cs typeface="Calibri" panose="020F0502020204030204" pitchFamily="34" charset="0"/>
          </a:endParaRPr>
        </a:p>
      </dgm:t>
    </dgm:pt>
    <dgm:pt modelId="{C959F421-373F-4C4E-BFDB-24F55F218239}" type="parTrans" cxnId="{47D874DA-A51D-45FA-8CD4-E9FD91BFFDD3}">
      <dgm:prSet/>
      <dgm:spPr/>
      <dgm:t>
        <a:bodyPr/>
        <a:lstStyle/>
        <a:p>
          <a:endParaRPr lang="en-US" sz="1600">
            <a:latin typeface="Calibri" panose="020F0502020204030204" pitchFamily="34" charset="0"/>
            <a:cs typeface="Calibri" panose="020F0502020204030204" pitchFamily="34" charset="0"/>
          </a:endParaRPr>
        </a:p>
      </dgm:t>
    </dgm:pt>
    <dgm:pt modelId="{7F68DCBB-A76E-43AF-8CF8-071130F9D90E}" type="sibTrans" cxnId="{47D874DA-A51D-45FA-8CD4-E9FD91BFFDD3}">
      <dgm:prSet/>
      <dgm:spPr/>
      <dgm:t>
        <a:bodyPr/>
        <a:lstStyle/>
        <a:p>
          <a:endParaRPr lang="en-US" sz="1600">
            <a:latin typeface="Calibri" panose="020F0502020204030204" pitchFamily="34" charset="0"/>
            <a:cs typeface="Calibri" panose="020F0502020204030204" pitchFamily="34" charset="0"/>
          </a:endParaRPr>
        </a:p>
      </dgm:t>
    </dgm:pt>
    <dgm:pt modelId="{71B18A79-E75C-4140-ABE1-9CB3308AF687}">
      <dgm:prSet phldrT="[Text]" custT="1"/>
      <dgm:spPr/>
      <dgm:t>
        <a:bodyPr/>
        <a:lstStyle/>
        <a:p>
          <a:r>
            <a:rPr lang="en-US" sz="1600" dirty="0" smtClean="0">
              <a:latin typeface="Calibri" panose="020F0502020204030204" pitchFamily="34" charset="0"/>
              <a:cs typeface="Calibri" panose="020F0502020204030204" pitchFamily="34" charset="0"/>
            </a:rPr>
            <a:t>Step 4</a:t>
          </a:r>
          <a:endParaRPr lang="en-US" sz="1600" dirty="0">
            <a:latin typeface="Calibri" panose="020F0502020204030204" pitchFamily="34" charset="0"/>
            <a:cs typeface="Calibri" panose="020F0502020204030204" pitchFamily="34" charset="0"/>
          </a:endParaRPr>
        </a:p>
      </dgm:t>
    </dgm:pt>
    <dgm:pt modelId="{48CE521A-CF3D-4900-B225-E00C64847C28}" type="parTrans" cxnId="{B2DC8A98-C786-4667-92FD-8B3868DE6239}">
      <dgm:prSet/>
      <dgm:spPr/>
      <dgm:t>
        <a:bodyPr/>
        <a:lstStyle/>
        <a:p>
          <a:endParaRPr lang="en-US" sz="1600">
            <a:latin typeface="Calibri" panose="020F0502020204030204" pitchFamily="34" charset="0"/>
            <a:cs typeface="Calibri" panose="020F0502020204030204" pitchFamily="34" charset="0"/>
          </a:endParaRPr>
        </a:p>
      </dgm:t>
    </dgm:pt>
    <dgm:pt modelId="{28437BE3-CF0D-401C-8AF2-56CACACEB263}" type="sibTrans" cxnId="{B2DC8A98-C786-4667-92FD-8B3868DE6239}">
      <dgm:prSet/>
      <dgm:spPr/>
      <dgm:t>
        <a:bodyPr/>
        <a:lstStyle/>
        <a:p>
          <a:endParaRPr lang="en-US" sz="1600">
            <a:latin typeface="Calibri" panose="020F0502020204030204" pitchFamily="34" charset="0"/>
            <a:cs typeface="Calibri" panose="020F0502020204030204" pitchFamily="34" charset="0"/>
          </a:endParaRPr>
        </a:p>
      </dgm:t>
    </dgm:pt>
    <dgm:pt modelId="{882B19A9-13E2-4D33-A628-67B10048460B}">
      <dgm:prSet phldrT="[Text]" custT="1"/>
      <dgm:spPr/>
      <dgm:t>
        <a:bodyPr/>
        <a:lstStyle/>
        <a:p>
          <a:r>
            <a:rPr lang="en-US" sz="1600" dirty="0" smtClean="0">
              <a:latin typeface="Calibri" panose="020F0502020204030204" pitchFamily="34" charset="0"/>
              <a:cs typeface="Calibri" panose="020F0502020204030204" pitchFamily="34" charset="0"/>
            </a:rPr>
            <a:t>Select from 2 Optional Benefits:</a:t>
          </a:r>
          <a:endParaRPr lang="en-US" sz="1600" dirty="0">
            <a:latin typeface="Calibri" panose="020F0502020204030204" pitchFamily="34" charset="0"/>
            <a:cs typeface="Calibri" panose="020F0502020204030204" pitchFamily="34" charset="0"/>
          </a:endParaRPr>
        </a:p>
      </dgm:t>
    </dgm:pt>
    <dgm:pt modelId="{B85252C2-CC67-4AF1-9E34-0E9B9EB75303}" type="parTrans" cxnId="{E13372BA-565D-4433-A57B-16073D9EA036}">
      <dgm:prSet/>
      <dgm:spPr/>
      <dgm:t>
        <a:bodyPr/>
        <a:lstStyle/>
        <a:p>
          <a:endParaRPr lang="en-US" sz="1600">
            <a:latin typeface="Calibri" panose="020F0502020204030204" pitchFamily="34" charset="0"/>
            <a:cs typeface="Calibri" panose="020F0502020204030204" pitchFamily="34" charset="0"/>
          </a:endParaRPr>
        </a:p>
      </dgm:t>
    </dgm:pt>
    <dgm:pt modelId="{7B4537AF-B35B-4C31-8AEB-2BE75992149C}" type="sibTrans" cxnId="{E13372BA-565D-4433-A57B-16073D9EA036}">
      <dgm:prSet/>
      <dgm:spPr/>
      <dgm:t>
        <a:bodyPr/>
        <a:lstStyle/>
        <a:p>
          <a:endParaRPr lang="en-US" sz="1600">
            <a:latin typeface="Calibri" panose="020F0502020204030204" pitchFamily="34" charset="0"/>
            <a:cs typeface="Calibri" panose="020F0502020204030204" pitchFamily="34" charset="0"/>
          </a:endParaRPr>
        </a:p>
      </dgm:t>
    </dgm:pt>
    <dgm:pt modelId="{AADE1CA5-CF0D-478E-9BF2-6A44342651EA}">
      <dgm:prSet phldrT="[Text]" custT="1"/>
      <dgm:spPr/>
      <dgm:t>
        <a:bodyPr/>
        <a:lstStyle/>
        <a:p>
          <a:r>
            <a:rPr lang="en-US" sz="1600" dirty="0" smtClean="0">
              <a:latin typeface="Calibri" panose="020F0502020204030204" pitchFamily="34" charset="0"/>
              <a:cs typeface="Calibri" panose="020F0502020204030204" pitchFamily="34" charset="0"/>
            </a:rPr>
            <a:t>Accidental Death Benefit &amp; </a:t>
          </a:r>
          <a:endParaRPr lang="en-US" sz="1600" dirty="0">
            <a:latin typeface="Calibri" panose="020F0502020204030204" pitchFamily="34" charset="0"/>
            <a:cs typeface="Calibri" panose="020F0502020204030204" pitchFamily="34" charset="0"/>
          </a:endParaRPr>
        </a:p>
      </dgm:t>
    </dgm:pt>
    <dgm:pt modelId="{61219BCB-DE38-4B1A-92E2-84CEFA5947F2}" type="parTrans" cxnId="{A1B9D148-D4CC-4537-9E36-C893797C763B}">
      <dgm:prSet/>
      <dgm:spPr/>
      <dgm:t>
        <a:bodyPr/>
        <a:lstStyle/>
        <a:p>
          <a:endParaRPr lang="en-US" sz="1600">
            <a:latin typeface="Calibri" panose="020F0502020204030204" pitchFamily="34" charset="0"/>
            <a:cs typeface="Calibri" panose="020F0502020204030204" pitchFamily="34" charset="0"/>
          </a:endParaRPr>
        </a:p>
      </dgm:t>
    </dgm:pt>
    <dgm:pt modelId="{87071703-DB3C-474C-86D6-2C7FE857B4FE}" type="sibTrans" cxnId="{A1B9D148-D4CC-4537-9E36-C893797C763B}">
      <dgm:prSet/>
      <dgm:spPr/>
      <dgm:t>
        <a:bodyPr/>
        <a:lstStyle/>
        <a:p>
          <a:endParaRPr lang="en-US" sz="1600">
            <a:latin typeface="Calibri" panose="020F0502020204030204" pitchFamily="34" charset="0"/>
            <a:cs typeface="Calibri" panose="020F0502020204030204" pitchFamily="34" charset="0"/>
          </a:endParaRPr>
        </a:p>
      </dgm:t>
    </dgm:pt>
    <dgm:pt modelId="{D9AE54CB-7C00-462C-9C9D-4B7FFBD60A0A}">
      <dgm:prSet phldrT="[Text]" custT="1"/>
      <dgm:spPr/>
      <dgm:t>
        <a:bodyPr/>
        <a:lstStyle/>
        <a:p>
          <a:r>
            <a:rPr lang="en-US" sz="1600" dirty="0" smtClean="0">
              <a:latin typeface="Calibri" panose="020F0502020204030204" pitchFamily="34" charset="0"/>
              <a:cs typeface="Calibri" panose="020F0502020204030204" pitchFamily="34" charset="0"/>
            </a:rPr>
            <a:t>Hospi Benefit</a:t>
          </a:r>
          <a:endParaRPr lang="en-US" sz="1600" dirty="0">
            <a:latin typeface="Calibri" panose="020F0502020204030204" pitchFamily="34" charset="0"/>
            <a:cs typeface="Calibri" panose="020F0502020204030204" pitchFamily="34" charset="0"/>
          </a:endParaRPr>
        </a:p>
      </dgm:t>
    </dgm:pt>
    <dgm:pt modelId="{3589EB4E-825B-4AEC-8134-C9747D94CD2B}" type="parTrans" cxnId="{B5E7E0AB-FC25-4B7D-A741-017B3BB37087}">
      <dgm:prSet/>
      <dgm:spPr/>
      <dgm:t>
        <a:bodyPr/>
        <a:lstStyle/>
        <a:p>
          <a:endParaRPr lang="en-US" sz="1600">
            <a:latin typeface="Calibri" panose="020F0502020204030204" pitchFamily="34" charset="0"/>
            <a:cs typeface="Calibri" panose="020F0502020204030204" pitchFamily="34" charset="0"/>
          </a:endParaRPr>
        </a:p>
      </dgm:t>
    </dgm:pt>
    <dgm:pt modelId="{4132C371-DB9D-466D-A2A7-DCC943B53D97}" type="sibTrans" cxnId="{B5E7E0AB-FC25-4B7D-A741-017B3BB37087}">
      <dgm:prSet/>
      <dgm:spPr/>
      <dgm:t>
        <a:bodyPr/>
        <a:lstStyle/>
        <a:p>
          <a:endParaRPr lang="en-US" sz="1600">
            <a:latin typeface="Calibri" panose="020F0502020204030204" pitchFamily="34" charset="0"/>
            <a:cs typeface="Calibri" panose="020F0502020204030204" pitchFamily="34" charset="0"/>
          </a:endParaRPr>
        </a:p>
      </dgm:t>
    </dgm:pt>
    <dgm:pt modelId="{DA3360CA-2251-49A9-98E2-F49A709E5565}" type="pres">
      <dgm:prSet presAssocID="{30DC36DA-CD05-41B2-800C-0F45D17350E6}" presName="Name0" presStyleCnt="0">
        <dgm:presLayoutVars>
          <dgm:dir/>
          <dgm:animLvl val="lvl"/>
          <dgm:resizeHandles val="exact"/>
        </dgm:presLayoutVars>
      </dgm:prSet>
      <dgm:spPr/>
      <dgm:t>
        <a:bodyPr/>
        <a:lstStyle/>
        <a:p>
          <a:endParaRPr lang="en-US"/>
        </a:p>
      </dgm:t>
    </dgm:pt>
    <dgm:pt modelId="{BE4CE472-4C6A-406E-AB04-6BA7E3466C52}" type="pres">
      <dgm:prSet presAssocID="{30DC36DA-CD05-41B2-800C-0F45D17350E6}" presName="tSp" presStyleCnt="0"/>
      <dgm:spPr/>
    </dgm:pt>
    <dgm:pt modelId="{626E6B3F-77E9-4DE2-BF12-7823C0473B4E}" type="pres">
      <dgm:prSet presAssocID="{30DC36DA-CD05-41B2-800C-0F45D17350E6}" presName="bSp" presStyleCnt="0"/>
      <dgm:spPr/>
    </dgm:pt>
    <dgm:pt modelId="{71895892-1F94-4012-9246-257E600E8123}" type="pres">
      <dgm:prSet presAssocID="{30DC36DA-CD05-41B2-800C-0F45D17350E6}" presName="process" presStyleCnt="0"/>
      <dgm:spPr/>
    </dgm:pt>
    <dgm:pt modelId="{A715E85F-D7FE-4D1F-B26F-45CABB4111CE}" type="pres">
      <dgm:prSet presAssocID="{12865B40-F2A6-4094-A9F7-2DC7E598C37E}" presName="composite1" presStyleCnt="0"/>
      <dgm:spPr/>
    </dgm:pt>
    <dgm:pt modelId="{D6BD6E55-A7F8-4DE1-9883-FA36D0F2D889}" type="pres">
      <dgm:prSet presAssocID="{12865B40-F2A6-4094-A9F7-2DC7E598C37E}" presName="dummyNode1" presStyleLbl="node1" presStyleIdx="0" presStyleCnt="4"/>
      <dgm:spPr/>
    </dgm:pt>
    <dgm:pt modelId="{F26359EB-643D-4FBC-B472-0C9923105A80}" type="pres">
      <dgm:prSet presAssocID="{12865B40-F2A6-4094-A9F7-2DC7E598C37E}" presName="childNode1" presStyleLbl="bgAcc1" presStyleIdx="0" presStyleCnt="4">
        <dgm:presLayoutVars>
          <dgm:bulletEnabled val="1"/>
        </dgm:presLayoutVars>
      </dgm:prSet>
      <dgm:spPr/>
      <dgm:t>
        <a:bodyPr/>
        <a:lstStyle/>
        <a:p>
          <a:endParaRPr lang="en-US"/>
        </a:p>
      </dgm:t>
    </dgm:pt>
    <dgm:pt modelId="{352135EB-12D9-4862-B4A3-86BB569D00D3}" type="pres">
      <dgm:prSet presAssocID="{12865B40-F2A6-4094-A9F7-2DC7E598C37E}" presName="childNode1tx" presStyleLbl="bgAcc1" presStyleIdx="0" presStyleCnt="4">
        <dgm:presLayoutVars>
          <dgm:bulletEnabled val="1"/>
        </dgm:presLayoutVars>
      </dgm:prSet>
      <dgm:spPr/>
      <dgm:t>
        <a:bodyPr/>
        <a:lstStyle/>
        <a:p>
          <a:endParaRPr lang="en-US"/>
        </a:p>
      </dgm:t>
    </dgm:pt>
    <dgm:pt modelId="{E958B18F-D9F5-4DF0-8486-F7E726B8AA00}" type="pres">
      <dgm:prSet presAssocID="{12865B40-F2A6-4094-A9F7-2DC7E598C37E}" presName="parentNode1" presStyleLbl="node1" presStyleIdx="0" presStyleCnt="4">
        <dgm:presLayoutVars>
          <dgm:chMax val="1"/>
          <dgm:bulletEnabled val="1"/>
        </dgm:presLayoutVars>
      </dgm:prSet>
      <dgm:spPr/>
      <dgm:t>
        <a:bodyPr/>
        <a:lstStyle/>
        <a:p>
          <a:endParaRPr lang="en-US"/>
        </a:p>
      </dgm:t>
    </dgm:pt>
    <dgm:pt modelId="{13E7B8CE-1E07-41BA-A5E7-A7B7DAB06170}" type="pres">
      <dgm:prSet presAssocID="{12865B40-F2A6-4094-A9F7-2DC7E598C37E}" presName="connSite1" presStyleCnt="0"/>
      <dgm:spPr/>
    </dgm:pt>
    <dgm:pt modelId="{48EF6BBC-E458-4FAF-AC61-94D380F69E6F}" type="pres">
      <dgm:prSet presAssocID="{138F4127-9648-4A4D-BACD-53A24209612A}" presName="Name9" presStyleLbl="sibTrans2D1" presStyleIdx="0" presStyleCnt="3"/>
      <dgm:spPr/>
      <dgm:t>
        <a:bodyPr/>
        <a:lstStyle/>
        <a:p>
          <a:endParaRPr lang="en-US"/>
        </a:p>
      </dgm:t>
    </dgm:pt>
    <dgm:pt modelId="{939A8523-E1A2-4A69-9584-009D8A03453D}" type="pres">
      <dgm:prSet presAssocID="{6E626401-B61D-4927-9EAA-F519B2FEF2F7}" presName="composite2" presStyleCnt="0"/>
      <dgm:spPr/>
    </dgm:pt>
    <dgm:pt modelId="{186BAA12-EA8A-41F4-8C40-6828CF079BAB}" type="pres">
      <dgm:prSet presAssocID="{6E626401-B61D-4927-9EAA-F519B2FEF2F7}" presName="dummyNode2" presStyleLbl="node1" presStyleIdx="0" presStyleCnt="4"/>
      <dgm:spPr/>
    </dgm:pt>
    <dgm:pt modelId="{643C8D9C-FCC7-4727-BDE0-655816F31D68}" type="pres">
      <dgm:prSet presAssocID="{6E626401-B61D-4927-9EAA-F519B2FEF2F7}" presName="childNode2" presStyleLbl="bgAcc1" presStyleIdx="1" presStyleCnt="4">
        <dgm:presLayoutVars>
          <dgm:bulletEnabled val="1"/>
        </dgm:presLayoutVars>
      </dgm:prSet>
      <dgm:spPr/>
      <dgm:t>
        <a:bodyPr/>
        <a:lstStyle/>
        <a:p>
          <a:endParaRPr lang="en-US"/>
        </a:p>
      </dgm:t>
    </dgm:pt>
    <dgm:pt modelId="{6C65AA9F-B15C-47A3-9C70-157AC85632DF}" type="pres">
      <dgm:prSet presAssocID="{6E626401-B61D-4927-9EAA-F519B2FEF2F7}" presName="childNode2tx" presStyleLbl="bgAcc1" presStyleIdx="1" presStyleCnt="4">
        <dgm:presLayoutVars>
          <dgm:bulletEnabled val="1"/>
        </dgm:presLayoutVars>
      </dgm:prSet>
      <dgm:spPr/>
      <dgm:t>
        <a:bodyPr/>
        <a:lstStyle/>
        <a:p>
          <a:endParaRPr lang="en-US"/>
        </a:p>
      </dgm:t>
    </dgm:pt>
    <dgm:pt modelId="{6719E30B-D6CC-4A09-A5D2-482D85A63DE1}" type="pres">
      <dgm:prSet presAssocID="{6E626401-B61D-4927-9EAA-F519B2FEF2F7}" presName="parentNode2" presStyleLbl="node1" presStyleIdx="1" presStyleCnt="4">
        <dgm:presLayoutVars>
          <dgm:chMax val="0"/>
          <dgm:bulletEnabled val="1"/>
        </dgm:presLayoutVars>
      </dgm:prSet>
      <dgm:spPr/>
      <dgm:t>
        <a:bodyPr/>
        <a:lstStyle/>
        <a:p>
          <a:endParaRPr lang="en-US"/>
        </a:p>
      </dgm:t>
    </dgm:pt>
    <dgm:pt modelId="{E846B8A9-E2D7-4039-85DE-3F467B30357B}" type="pres">
      <dgm:prSet presAssocID="{6E626401-B61D-4927-9EAA-F519B2FEF2F7}" presName="connSite2" presStyleCnt="0"/>
      <dgm:spPr/>
    </dgm:pt>
    <dgm:pt modelId="{90AC8F6B-B4E6-4B89-B94B-032FEC94EA17}" type="pres">
      <dgm:prSet presAssocID="{A00C0EE3-FC45-45A3-8FB3-377343960E92}" presName="Name18" presStyleLbl="sibTrans2D1" presStyleIdx="1" presStyleCnt="3"/>
      <dgm:spPr/>
      <dgm:t>
        <a:bodyPr/>
        <a:lstStyle/>
        <a:p>
          <a:endParaRPr lang="en-US"/>
        </a:p>
      </dgm:t>
    </dgm:pt>
    <dgm:pt modelId="{EE734B93-E208-431D-90DD-AEE364071B8D}" type="pres">
      <dgm:prSet presAssocID="{A9C28A69-2299-43B3-9824-1CE2B71714CC}" presName="composite1" presStyleCnt="0"/>
      <dgm:spPr/>
    </dgm:pt>
    <dgm:pt modelId="{C8336759-FA10-4804-B647-2AAA8836AC77}" type="pres">
      <dgm:prSet presAssocID="{A9C28A69-2299-43B3-9824-1CE2B71714CC}" presName="dummyNode1" presStyleLbl="node1" presStyleIdx="1" presStyleCnt="4"/>
      <dgm:spPr/>
    </dgm:pt>
    <dgm:pt modelId="{E894FE68-3D2C-47DD-B34F-FF1C08C85B91}" type="pres">
      <dgm:prSet presAssocID="{A9C28A69-2299-43B3-9824-1CE2B71714CC}" presName="childNode1" presStyleLbl="bgAcc1" presStyleIdx="2" presStyleCnt="4">
        <dgm:presLayoutVars>
          <dgm:bulletEnabled val="1"/>
        </dgm:presLayoutVars>
      </dgm:prSet>
      <dgm:spPr/>
      <dgm:t>
        <a:bodyPr/>
        <a:lstStyle/>
        <a:p>
          <a:endParaRPr lang="en-US"/>
        </a:p>
      </dgm:t>
    </dgm:pt>
    <dgm:pt modelId="{3CF3D362-5237-4995-A3A1-C1B0857E19EB}" type="pres">
      <dgm:prSet presAssocID="{A9C28A69-2299-43B3-9824-1CE2B71714CC}" presName="childNode1tx" presStyleLbl="bgAcc1" presStyleIdx="2" presStyleCnt="4">
        <dgm:presLayoutVars>
          <dgm:bulletEnabled val="1"/>
        </dgm:presLayoutVars>
      </dgm:prSet>
      <dgm:spPr/>
      <dgm:t>
        <a:bodyPr/>
        <a:lstStyle/>
        <a:p>
          <a:endParaRPr lang="en-US"/>
        </a:p>
      </dgm:t>
    </dgm:pt>
    <dgm:pt modelId="{95FCFF73-38CA-4912-8D87-73AD9B1E0DF7}" type="pres">
      <dgm:prSet presAssocID="{A9C28A69-2299-43B3-9824-1CE2B71714CC}" presName="parentNode1" presStyleLbl="node1" presStyleIdx="2" presStyleCnt="4">
        <dgm:presLayoutVars>
          <dgm:chMax val="1"/>
          <dgm:bulletEnabled val="1"/>
        </dgm:presLayoutVars>
      </dgm:prSet>
      <dgm:spPr/>
      <dgm:t>
        <a:bodyPr/>
        <a:lstStyle/>
        <a:p>
          <a:endParaRPr lang="en-US"/>
        </a:p>
      </dgm:t>
    </dgm:pt>
    <dgm:pt modelId="{A3FD2133-6B3F-49CA-AD3C-C354EF013E9B}" type="pres">
      <dgm:prSet presAssocID="{A9C28A69-2299-43B3-9824-1CE2B71714CC}" presName="connSite1" presStyleCnt="0"/>
      <dgm:spPr/>
    </dgm:pt>
    <dgm:pt modelId="{BA6D2518-B98A-41C8-AEDA-9165B28F2375}" type="pres">
      <dgm:prSet presAssocID="{CB2DFF68-54D3-42A6-8611-0FD1BE34D918}" presName="Name9" presStyleLbl="sibTrans2D1" presStyleIdx="2" presStyleCnt="3"/>
      <dgm:spPr/>
      <dgm:t>
        <a:bodyPr/>
        <a:lstStyle/>
        <a:p>
          <a:endParaRPr lang="en-US"/>
        </a:p>
      </dgm:t>
    </dgm:pt>
    <dgm:pt modelId="{3E22C6EB-9126-4F4F-98AB-BA28223BA492}" type="pres">
      <dgm:prSet presAssocID="{71B18A79-E75C-4140-ABE1-9CB3308AF687}" presName="composite2" presStyleCnt="0"/>
      <dgm:spPr/>
    </dgm:pt>
    <dgm:pt modelId="{64FC0BA6-31AE-44DE-A412-3095E449B8BD}" type="pres">
      <dgm:prSet presAssocID="{71B18A79-E75C-4140-ABE1-9CB3308AF687}" presName="dummyNode2" presStyleLbl="node1" presStyleIdx="2" presStyleCnt="4"/>
      <dgm:spPr/>
    </dgm:pt>
    <dgm:pt modelId="{43EE2E6E-3D54-4610-95E7-FE07DF7063F7}" type="pres">
      <dgm:prSet presAssocID="{71B18A79-E75C-4140-ABE1-9CB3308AF687}" presName="childNode2" presStyleLbl="bgAcc1" presStyleIdx="3" presStyleCnt="4">
        <dgm:presLayoutVars>
          <dgm:bulletEnabled val="1"/>
        </dgm:presLayoutVars>
      </dgm:prSet>
      <dgm:spPr/>
      <dgm:t>
        <a:bodyPr/>
        <a:lstStyle/>
        <a:p>
          <a:endParaRPr lang="en-US"/>
        </a:p>
      </dgm:t>
    </dgm:pt>
    <dgm:pt modelId="{06F35D2D-5BDC-4FDD-835C-E02B15DE1D6B}" type="pres">
      <dgm:prSet presAssocID="{71B18A79-E75C-4140-ABE1-9CB3308AF687}" presName="childNode2tx" presStyleLbl="bgAcc1" presStyleIdx="3" presStyleCnt="4">
        <dgm:presLayoutVars>
          <dgm:bulletEnabled val="1"/>
        </dgm:presLayoutVars>
      </dgm:prSet>
      <dgm:spPr/>
      <dgm:t>
        <a:bodyPr/>
        <a:lstStyle/>
        <a:p>
          <a:endParaRPr lang="en-US"/>
        </a:p>
      </dgm:t>
    </dgm:pt>
    <dgm:pt modelId="{A871B8FB-326F-4D4D-8993-0DF74AD01DEA}" type="pres">
      <dgm:prSet presAssocID="{71B18A79-E75C-4140-ABE1-9CB3308AF687}" presName="parentNode2" presStyleLbl="node1" presStyleIdx="3" presStyleCnt="4">
        <dgm:presLayoutVars>
          <dgm:chMax val="0"/>
          <dgm:bulletEnabled val="1"/>
        </dgm:presLayoutVars>
      </dgm:prSet>
      <dgm:spPr/>
      <dgm:t>
        <a:bodyPr/>
        <a:lstStyle/>
        <a:p>
          <a:endParaRPr lang="en-US"/>
        </a:p>
      </dgm:t>
    </dgm:pt>
    <dgm:pt modelId="{E4BC4101-827F-4944-9BC7-7A67FC8F9A5D}" type="pres">
      <dgm:prSet presAssocID="{71B18A79-E75C-4140-ABE1-9CB3308AF687}" presName="connSite2" presStyleCnt="0"/>
      <dgm:spPr/>
    </dgm:pt>
  </dgm:ptLst>
  <dgm:cxnLst>
    <dgm:cxn modelId="{19839465-5518-40E7-B6A0-F96FE0195F1A}" type="presOf" srcId="{D9AE54CB-7C00-462C-9C9D-4B7FFBD60A0A}" destId="{06F35D2D-5BDC-4FDD-835C-E02B15DE1D6B}" srcOrd="1" destOrd="2" presId="urn:microsoft.com/office/officeart/2005/8/layout/hProcess4"/>
    <dgm:cxn modelId="{314061FD-E4D3-404A-AB8C-05EDBA6008AF}" type="presOf" srcId="{C39F70D8-DED2-4481-AB97-B6E45F892A83}" destId="{352135EB-12D9-4862-B4A3-86BB569D00D3}" srcOrd="1" destOrd="0" presId="urn:microsoft.com/office/officeart/2005/8/layout/hProcess4"/>
    <dgm:cxn modelId="{544F0A49-44EF-4AFB-8286-C6E6884B95BE}" type="presOf" srcId="{882B19A9-13E2-4D33-A628-67B10048460B}" destId="{06F35D2D-5BDC-4FDD-835C-E02B15DE1D6B}" srcOrd="1" destOrd="0" presId="urn:microsoft.com/office/officeart/2005/8/layout/hProcess4"/>
    <dgm:cxn modelId="{F08EA669-39BB-4E7F-8C25-5404B47EF2B6}" type="presOf" srcId="{12865B40-F2A6-4094-A9F7-2DC7E598C37E}" destId="{E958B18F-D9F5-4DF0-8486-F7E726B8AA00}" srcOrd="0" destOrd="0" presId="urn:microsoft.com/office/officeart/2005/8/layout/hProcess4"/>
    <dgm:cxn modelId="{27629849-CE9F-4F6C-BD88-9348A154A70C}" srcId="{30DC36DA-CD05-41B2-800C-0F45D17350E6}" destId="{12865B40-F2A6-4094-A9F7-2DC7E598C37E}" srcOrd="0" destOrd="0" parTransId="{A8483F8F-CFA5-42A9-9F00-307069079A7B}" sibTransId="{138F4127-9648-4A4D-BACD-53A24209612A}"/>
    <dgm:cxn modelId="{4529575E-E040-4592-9554-399C170A7B7B}" type="presOf" srcId="{D9AE54CB-7C00-462C-9C9D-4B7FFBD60A0A}" destId="{43EE2E6E-3D54-4610-95E7-FE07DF7063F7}" srcOrd="0" destOrd="2" presId="urn:microsoft.com/office/officeart/2005/8/layout/hProcess4"/>
    <dgm:cxn modelId="{69880E96-9D50-4D1A-AC11-60EE7405FDBE}" srcId="{12865B40-F2A6-4094-A9F7-2DC7E598C37E}" destId="{C39F70D8-DED2-4481-AB97-B6E45F892A83}" srcOrd="0" destOrd="0" parTransId="{DDBF7C07-B625-4C16-B416-9A48A7012C2A}" sibTransId="{873CD49D-DDCF-4B46-BD5C-1E7C81747F89}"/>
    <dgm:cxn modelId="{349C903C-53B2-423B-AAB8-E06CFFD5E096}" type="presOf" srcId="{6A436B70-2344-416F-93A2-A6DAE2B09E57}" destId="{E894FE68-3D2C-47DD-B34F-FF1C08C85B91}" srcOrd="0" destOrd="0" presId="urn:microsoft.com/office/officeart/2005/8/layout/hProcess4"/>
    <dgm:cxn modelId="{CE1D3499-A94E-49AE-960E-432CE5E1D65F}" type="presOf" srcId="{882B19A9-13E2-4D33-A628-67B10048460B}" destId="{43EE2E6E-3D54-4610-95E7-FE07DF7063F7}" srcOrd="0" destOrd="0" presId="urn:microsoft.com/office/officeart/2005/8/layout/hProcess4"/>
    <dgm:cxn modelId="{8DC4076E-618B-4054-99FB-FA198DB2923F}" type="presOf" srcId="{CB2DFF68-54D3-42A6-8611-0FD1BE34D918}" destId="{BA6D2518-B98A-41C8-AEDA-9165B28F2375}" srcOrd="0" destOrd="0" presId="urn:microsoft.com/office/officeart/2005/8/layout/hProcess4"/>
    <dgm:cxn modelId="{63DC4445-F95A-430F-9A44-335FB607875A}" type="presOf" srcId="{71B18A79-E75C-4140-ABE1-9CB3308AF687}" destId="{A871B8FB-326F-4D4D-8993-0DF74AD01DEA}" srcOrd="0" destOrd="0" presId="urn:microsoft.com/office/officeart/2005/8/layout/hProcess4"/>
    <dgm:cxn modelId="{B2DC8A98-C786-4667-92FD-8B3868DE6239}" srcId="{30DC36DA-CD05-41B2-800C-0F45D17350E6}" destId="{71B18A79-E75C-4140-ABE1-9CB3308AF687}" srcOrd="3" destOrd="0" parTransId="{48CE521A-CF3D-4900-B225-E00C64847C28}" sibTransId="{28437BE3-CF0D-401C-8AF2-56CACACEB263}"/>
    <dgm:cxn modelId="{47D874DA-A51D-45FA-8CD4-E9FD91BFFDD3}" srcId="{A9C28A69-2299-43B3-9824-1CE2B71714CC}" destId="{6A436B70-2344-416F-93A2-A6DAE2B09E57}" srcOrd="0" destOrd="0" parTransId="{C959F421-373F-4C4E-BFDB-24F55F218239}" sibTransId="{7F68DCBB-A76E-43AF-8CF8-071130F9D90E}"/>
    <dgm:cxn modelId="{E122F424-9599-4CFD-B793-D1D5C66B2F03}" srcId="{30DC36DA-CD05-41B2-800C-0F45D17350E6}" destId="{6E626401-B61D-4927-9EAA-F519B2FEF2F7}" srcOrd="1" destOrd="0" parTransId="{148D55E5-E995-4CF5-A7F6-540DDBFC4C54}" sibTransId="{A00C0EE3-FC45-45A3-8FB3-377343960E92}"/>
    <dgm:cxn modelId="{878DC7C6-FD17-4B31-870D-9CB85EF33C18}" type="presOf" srcId="{BF7890B0-79F7-4A3B-80D8-DB6F92BF7984}" destId="{643C8D9C-FCC7-4727-BDE0-655816F31D68}" srcOrd="0" destOrd="0" presId="urn:microsoft.com/office/officeart/2005/8/layout/hProcess4"/>
    <dgm:cxn modelId="{43CDFAC5-4995-40A9-A1FF-76F3B9A42734}" type="presOf" srcId="{BF7890B0-79F7-4A3B-80D8-DB6F92BF7984}" destId="{6C65AA9F-B15C-47A3-9C70-157AC85632DF}" srcOrd="1" destOrd="0" presId="urn:microsoft.com/office/officeart/2005/8/layout/hProcess4"/>
    <dgm:cxn modelId="{70D16741-34A2-4F08-B14E-FD1F3BAFE168}" srcId="{6E626401-B61D-4927-9EAA-F519B2FEF2F7}" destId="{BF7890B0-79F7-4A3B-80D8-DB6F92BF7984}" srcOrd="0" destOrd="0" parTransId="{3BAA6356-02E7-43A6-B898-9D4CE5A7AC0F}" sibTransId="{BA5EEF30-A150-467A-9FA9-4151EF329EA4}"/>
    <dgm:cxn modelId="{E13372BA-565D-4433-A57B-16073D9EA036}" srcId="{71B18A79-E75C-4140-ABE1-9CB3308AF687}" destId="{882B19A9-13E2-4D33-A628-67B10048460B}" srcOrd="0" destOrd="0" parTransId="{B85252C2-CC67-4AF1-9E34-0E9B9EB75303}" sibTransId="{7B4537AF-B35B-4C31-8AEB-2BE75992149C}"/>
    <dgm:cxn modelId="{B5E7E0AB-FC25-4B7D-A741-017B3BB37087}" srcId="{882B19A9-13E2-4D33-A628-67B10048460B}" destId="{D9AE54CB-7C00-462C-9C9D-4B7FFBD60A0A}" srcOrd="1" destOrd="0" parTransId="{3589EB4E-825B-4AEC-8134-C9747D94CD2B}" sibTransId="{4132C371-DB9D-466D-A2A7-DCC943B53D97}"/>
    <dgm:cxn modelId="{AE7C168E-6850-460C-9919-ADF5027D9B39}" type="presOf" srcId="{138F4127-9648-4A4D-BACD-53A24209612A}" destId="{48EF6BBC-E458-4FAF-AC61-94D380F69E6F}" srcOrd="0" destOrd="0" presId="urn:microsoft.com/office/officeart/2005/8/layout/hProcess4"/>
    <dgm:cxn modelId="{E43C0B13-B7BD-4D39-B26A-7CF0A36425C6}" type="presOf" srcId="{AADE1CA5-CF0D-478E-9BF2-6A44342651EA}" destId="{06F35D2D-5BDC-4FDD-835C-E02B15DE1D6B}" srcOrd="1" destOrd="1" presId="urn:microsoft.com/office/officeart/2005/8/layout/hProcess4"/>
    <dgm:cxn modelId="{8B679E50-4226-48FD-8BE8-A8162D83A871}" type="presOf" srcId="{6E626401-B61D-4927-9EAA-F519B2FEF2F7}" destId="{6719E30B-D6CC-4A09-A5D2-482D85A63DE1}" srcOrd="0" destOrd="0" presId="urn:microsoft.com/office/officeart/2005/8/layout/hProcess4"/>
    <dgm:cxn modelId="{6392161A-185D-418B-B76D-3ACBC98A6BF3}" type="presOf" srcId="{6A436B70-2344-416F-93A2-A6DAE2B09E57}" destId="{3CF3D362-5237-4995-A3A1-C1B0857E19EB}" srcOrd="1" destOrd="0" presId="urn:microsoft.com/office/officeart/2005/8/layout/hProcess4"/>
    <dgm:cxn modelId="{C39AF4E0-9C75-4D39-AEF9-B580E6E698F7}" type="presOf" srcId="{C39F70D8-DED2-4481-AB97-B6E45F892A83}" destId="{F26359EB-643D-4FBC-B472-0C9923105A80}" srcOrd="0" destOrd="0" presId="urn:microsoft.com/office/officeart/2005/8/layout/hProcess4"/>
    <dgm:cxn modelId="{3B9836AD-07B5-4DA4-A071-8812BD8307DE}" srcId="{30DC36DA-CD05-41B2-800C-0F45D17350E6}" destId="{A9C28A69-2299-43B3-9824-1CE2B71714CC}" srcOrd="2" destOrd="0" parTransId="{E7FFEA8D-F28B-46B3-BB0D-6066C2A55105}" sibTransId="{CB2DFF68-54D3-42A6-8611-0FD1BE34D918}"/>
    <dgm:cxn modelId="{318A5DB8-62BB-424B-BBB3-8F2FE96BD006}" type="presOf" srcId="{30DC36DA-CD05-41B2-800C-0F45D17350E6}" destId="{DA3360CA-2251-49A9-98E2-F49A709E5565}" srcOrd="0" destOrd="0" presId="urn:microsoft.com/office/officeart/2005/8/layout/hProcess4"/>
    <dgm:cxn modelId="{E5762E86-2A5E-4A71-8972-1D86D349AB87}" type="presOf" srcId="{A00C0EE3-FC45-45A3-8FB3-377343960E92}" destId="{90AC8F6B-B4E6-4B89-B94B-032FEC94EA17}" srcOrd="0" destOrd="0" presId="urn:microsoft.com/office/officeart/2005/8/layout/hProcess4"/>
    <dgm:cxn modelId="{88683A0E-6470-4E84-8868-40098D7600D3}" type="presOf" srcId="{A9C28A69-2299-43B3-9824-1CE2B71714CC}" destId="{95FCFF73-38CA-4912-8D87-73AD9B1E0DF7}" srcOrd="0" destOrd="0" presId="urn:microsoft.com/office/officeart/2005/8/layout/hProcess4"/>
    <dgm:cxn modelId="{A1B9D148-D4CC-4537-9E36-C893797C763B}" srcId="{882B19A9-13E2-4D33-A628-67B10048460B}" destId="{AADE1CA5-CF0D-478E-9BF2-6A44342651EA}" srcOrd="0" destOrd="0" parTransId="{61219BCB-DE38-4B1A-92E2-84CEFA5947F2}" sibTransId="{87071703-DB3C-474C-86D6-2C7FE857B4FE}"/>
    <dgm:cxn modelId="{3FBFDFF0-C06B-4425-B0E3-6A242EBB5E56}" type="presOf" srcId="{AADE1CA5-CF0D-478E-9BF2-6A44342651EA}" destId="{43EE2E6E-3D54-4610-95E7-FE07DF7063F7}" srcOrd="0" destOrd="1" presId="urn:microsoft.com/office/officeart/2005/8/layout/hProcess4"/>
    <dgm:cxn modelId="{6715B40A-1C95-490B-BCC6-ABC6427F7429}" type="presParOf" srcId="{DA3360CA-2251-49A9-98E2-F49A709E5565}" destId="{BE4CE472-4C6A-406E-AB04-6BA7E3466C52}" srcOrd="0" destOrd="0" presId="urn:microsoft.com/office/officeart/2005/8/layout/hProcess4"/>
    <dgm:cxn modelId="{F93DF6DA-1DB6-4DB9-A231-7AACB250584F}" type="presParOf" srcId="{DA3360CA-2251-49A9-98E2-F49A709E5565}" destId="{626E6B3F-77E9-4DE2-BF12-7823C0473B4E}" srcOrd="1" destOrd="0" presId="urn:microsoft.com/office/officeart/2005/8/layout/hProcess4"/>
    <dgm:cxn modelId="{3222887F-0DEC-4FE9-9904-96C6D7A90767}" type="presParOf" srcId="{DA3360CA-2251-49A9-98E2-F49A709E5565}" destId="{71895892-1F94-4012-9246-257E600E8123}" srcOrd="2" destOrd="0" presId="urn:microsoft.com/office/officeart/2005/8/layout/hProcess4"/>
    <dgm:cxn modelId="{6FF4E54A-4A34-4FEB-98F4-B492AFCFDADF}" type="presParOf" srcId="{71895892-1F94-4012-9246-257E600E8123}" destId="{A715E85F-D7FE-4D1F-B26F-45CABB4111CE}" srcOrd="0" destOrd="0" presId="urn:microsoft.com/office/officeart/2005/8/layout/hProcess4"/>
    <dgm:cxn modelId="{5845A984-E300-4094-9386-DB9D773173AC}" type="presParOf" srcId="{A715E85F-D7FE-4D1F-B26F-45CABB4111CE}" destId="{D6BD6E55-A7F8-4DE1-9883-FA36D0F2D889}" srcOrd="0" destOrd="0" presId="urn:microsoft.com/office/officeart/2005/8/layout/hProcess4"/>
    <dgm:cxn modelId="{7984DF78-7126-405D-85A1-769B22C83D93}" type="presParOf" srcId="{A715E85F-D7FE-4D1F-B26F-45CABB4111CE}" destId="{F26359EB-643D-4FBC-B472-0C9923105A80}" srcOrd="1" destOrd="0" presId="urn:microsoft.com/office/officeart/2005/8/layout/hProcess4"/>
    <dgm:cxn modelId="{F99FB673-51B8-4A79-B699-4BF7ABFA410A}" type="presParOf" srcId="{A715E85F-D7FE-4D1F-B26F-45CABB4111CE}" destId="{352135EB-12D9-4862-B4A3-86BB569D00D3}" srcOrd="2" destOrd="0" presId="urn:microsoft.com/office/officeart/2005/8/layout/hProcess4"/>
    <dgm:cxn modelId="{E3E81858-B7DC-43D7-847E-495665F50336}" type="presParOf" srcId="{A715E85F-D7FE-4D1F-B26F-45CABB4111CE}" destId="{E958B18F-D9F5-4DF0-8486-F7E726B8AA00}" srcOrd="3" destOrd="0" presId="urn:microsoft.com/office/officeart/2005/8/layout/hProcess4"/>
    <dgm:cxn modelId="{E326B658-02FF-4138-9085-648FD8244A09}" type="presParOf" srcId="{A715E85F-D7FE-4D1F-B26F-45CABB4111CE}" destId="{13E7B8CE-1E07-41BA-A5E7-A7B7DAB06170}" srcOrd="4" destOrd="0" presId="urn:microsoft.com/office/officeart/2005/8/layout/hProcess4"/>
    <dgm:cxn modelId="{D3EC379B-BA77-4FE0-BA00-917A0EBB2561}" type="presParOf" srcId="{71895892-1F94-4012-9246-257E600E8123}" destId="{48EF6BBC-E458-4FAF-AC61-94D380F69E6F}" srcOrd="1" destOrd="0" presId="urn:microsoft.com/office/officeart/2005/8/layout/hProcess4"/>
    <dgm:cxn modelId="{3C433C65-C95B-41BF-B911-E5387E4E0761}" type="presParOf" srcId="{71895892-1F94-4012-9246-257E600E8123}" destId="{939A8523-E1A2-4A69-9584-009D8A03453D}" srcOrd="2" destOrd="0" presId="urn:microsoft.com/office/officeart/2005/8/layout/hProcess4"/>
    <dgm:cxn modelId="{F2D90622-4607-4D45-9FCD-0DAFA11CD8B4}" type="presParOf" srcId="{939A8523-E1A2-4A69-9584-009D8A03453D}" destId="{186BAA12-EA8A-41F4-8C40-6828CF079BAB}" srcOrd="0" destOrd="0" presId="urn:microsoft.com/office/officeart/2005/8/layout/hProcess4"/>
    <dgm:cxn modelId="{EF2D2CF6-042F-4BC7-80B3-1ACB39DC549F}" type="presParOf" srcId="{939A8523-E1A2-4A69-9584-009D8A03453D}" destId="{643C8D9C-FCC7-4727-BDE0-655816F31D68}" srcOrd="1" destOrd="0" presId="urn:microsoft.com/office/officeart/2005/8/layout/hProcess4"/>
    <dgm:cxn modelId="{47D0ABBC-9CD0-4BC4-9646-378D3F4C0D2D}" type="presParOf" srcId="{939A8523-E1A2-4A69-9584-009D8A03453D}" destId="{6C65AA9F-B15C-47A3-9C70-157AC85632DF}" srcOrd="2" destOrd="0" presId="urn:microsoft.com/office/officeart/2005/8/layout/hProcess4"/>
    <dgm:cxn modelId="{B1245149-97C3-4120-9DB3-115B5FA5E81E}" type="presParOf" srcId="{939A8523-E1A2-4A69-9584-009D8A03453D}" destId="{6719E30B-D6CC-4A09-A5D2-482D85A63DE1}" srcOrd="3" destOrd="0" presId="urn:microsoft.com/office/officeart/2005/8/layout/hProcess4"/>
    <dgm:cxn modelId="{931557F7-0CCB-43F5-B267-475BD7C5BA6A}" type="presParOf" srcId="{939A8523-E1A2-4A69-9584-009D8A03453D}" destId="{E846B8A9-E2D7-4039-85DE-3F467B30357B}" srcOrd="4" destOrd="0" presId="urn:microsoft.com/office/officeart/2005/8/layout/hProcess4"/>
    <dgm:cxn modelId="{A1496494-01F5-4645-BC97-94A73C3D0106}" type="presParOf" srcId="{71895892-1F94-4012-9246-257E600E8123}" destId="{90AC8F6B-B4E6-4B89-B94B-032FEC94EA17}" srcOrd="3" destOrd="0" presId="urn:microsoft.com/office/officeart/2005/8/layout/hProcess4"/>
    <dgm:cxn modelId="{648412B6-1D5B-426A-8E05-CB2D9EE44838}" type="presParOf" srcId="{71895892-1F94-4012-9246-257E600E8123}" destId="{EE734B93-E208-431D-90DD-AEE364071B8D}" srcOrd="4" destOrd="0" presId="urn:microsoft.com/office/officeart/2005/8/layout/hProcess4"/>
    <dgm:cxn modelId="{6DAD6A0E-2DF9-49AC-94B9-37FA1058F1F8}" type="presParOf" srcId="{EE734B93-E208-431D-90DD-AEE364071B8D}" destId="{C8336759-FA10-4804-B647-2AAA8836AC77}" srcOrd="0" destOrd="0" presId="urn:microsoft.com/office/officeart/2005/8/layout/hProcess4"/>
    <dgm:cxn modelId="{91295D5E-4822-473E-92E7-263092BDA8DD}" type="presParOf" srcId="{EE734B93-E208-431D-90DD-AEE364071B8D}" destId="{E894FE68-3D2C-47DD-B34F-FF1C08C85B91}" srcOrd="1" destOrd="0" presId="urn:microsoft.com/office/officeart/2005/8/layout/hProcess4"/>
    <dgm:cxn modelId="{5B269D36-9542-4935-84CB-3107099172F5}" type="presParOf" srcId="{EE734B93-E208-431D-90DD-AEE364071B8D}" destId="{3CF3D362-5237-4995-A3A1-C1B0857E19EB}" srcOrd="2" destOrd="0" presId="urn:microsoft.com/office/officeart/2005/8/layout/hProcess4"/>
    <dgm:cxn modelId="{CBD81EA6-33C7-4180-AF58-09320F4FEBB3}" type="presParOf" srcId="{EE734B93-E208-431D-90DD-AEE364071B8D}" destId="{95FCFF73-38CA-4912-8D87-73AD9B1E0DF7}" srcOrd="3" destOrd="0" presId="urn:microsoft.com/office/officeart/2005/8/layout/hProcess4"/>
    <dgm:cxn modelId="{16AD18AF-D506-4BB3-B516-D03FEA7DE853}" type="presParOf" srcId="{EE734B93-E208-431D-90DD-AEE364071B8D}" destId="{A3FD2133-6B3F-49CA-AD3C-C354EF013E9B}" srcOrd="4" destOrd="0" presId="urn:microsoft.com/office/officeart/2005/8/layout/hProcess4"/>
    <dgm:cxn modelId="{395D1E98-BF3D-4A1F-9727-E04E48959DB1}" type="presParOf" srcId="{71895892-1F94-4012-9246-257E600E8123}" destId="{BA6D2518-B98A-41C8-AEDA-9165B28F2375}" srcOrd="5" destOrd="0" presId="urn:microsoft.com/office/officeart/2005/8/layout/hProcess4"/>
    <dgm:cxn modelId="{54E50F08-455B-455E-8587-930336E1D623}" type="presParOf" srcId="{71895892-1F94-4012-9246-257E600E8123}" destId="{3E22C6EB-9126-4F4F-98AB-BA28223BA492}" srcOrd="6" destOrd="0" presId="urn:microsoft.com/office/officeart/2005/8/layout/hProcess4"/>
    <dgm:cxn modelId="{6B60C0F5-97A7-4BD4-9819-1C9A2DA81B67}" type="presParOf" srcId="{3E22C6EB-9126-4F4F-98AB-BA28223BA492}" destId="{64FC0BA6-31AE-44DE-A412-3095E449B8BD}" srcOrd="0" destOrd="0" presId="urn:microsoft.com/office/officeart/2005/8/layout/hProcess4"/>
    <dgm:cxn modelId="{2335D615-7033-42FC-B4AA-68CE656EACCD}" type="presParOf" srcId="{3E22C6EB-9126-4F4F-98AB-BA28223BA492}" destId="{43EE2E6E-3D54-4610-95E7-FE07DF7063F7}" srcOrd="1" destOrd="0" presId="urn:microsoft.com/office/officeart/2005/8/layout/hProcess4"/>
    <dgm:cxn modelId="{52597D54-E127-4105-B2A6-609F9D9D1505}" type="presParOf" srcId="{3E22C6EB-9126-4F4F-98AB-BA28223BA492}" destId="{06F35D2D-5BDC-4FDD-835C-E02B15DE1D6B}" srcOrd="2" destOrd="0" presId="urn:microsoft.com/office/officeart/2005/8/layout/hProcess4"/>
    <dgm:cxn modelId="{F048D68A-3E3E-4673-94F3-37053F5CEEA6}" type="presParOf" srcId="{3E22C6EB-9126-4F4F-98AB-BA28223BA492}" destId="{A871B8FB-326F-4D4D-8993-0DF74AD01DEA}" srcOrd="3" destOrd="0" presId="urn:microsoft.com/office/officeart/2005/8/layout/hProcess4"/>
    <dgm:cxn modelId="{E5C4A7C7-744D-4FAF-BA9D-8230CC77A853}" type="presParOf" srcId="{3E22C6EB-9126-4F4F-98AB-BA28223BA492}" destId="{E4BC4101-827F-4944-9BC7-7A67FC8F9A5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359EB-643D-4FBC-B472-0C9923105A80}">
      <dsp:nvSpPr>
        <dsp:cNvPr id="0" name=""/>
        <dsp:cNvSpPr/>
      </dsp:nvSpPr>
      <dsp:spPr>
        <a:xfrm>
          <a:off x="1120" y="1935372"/>
          <a:ext cx="2151948" cy="17749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Choose your Coverage Amount i.e. Basic Sum Assured based on your requirement</a:t>
          </a:r>
          <a:endParaRPr lang="en-US" sz="1600" kern="1200" dirty="0">
            <a:latin typeface="Calibri" panose="020F0502020204030204" pitchFamily="34" charset="0"/>
            <a:cs typeface="Calibri" panose="020F0502020204030204" pitchFamily="34" charset="0"/>
          </a:endParaRPr>
        </a:p>
      </dsp:txBody>
      <dsp:txXfrm>
        <a:off x="41966" y="1976218"/>
        <a:ext cx="2070256" cy="1312878"/>
      </dsp:txXfrm>
    </dsp:sp>
    <dsp:sp modelId="{48EF6BBC-E458-4FAF-AC61-94D380F69E6F}">
      <dsp:nvSpPr>
        <dsp:cNvPr id="0" name=""/>
        <dsp:cNvSpPr/>
      </dsp:nvSpPr>
      <dsp:spPr>
        <a:xfrm>
          <a:off x="1215571" y="2376460"/>
          <a:ext cx="2346076" cy="2346076"/>
        </a:xfrm>
        <a:prstGeom prst="leftCircularArrow">
          <a:avLst>
            <a:gd name="adj1" fmla="val 3040"/>
            <a:gd name="adj2" fmla="val 373047"/>
            <a:gd name="adj3" fmla="val 2148557"/>
            <a:gd name="adj4" fmla="val 9024489"/>
            <a:gd name="adj5" fmla="val 354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958B18F-D9F5-4DF0-8486-F7E726B8AA00}">
      <dsp:nvSpPr>
        <dsp:cNvPr id="0" name=""/>
        <dsp:cNvSpPr/>
      </dsp:nvSpPr>
      <dsp:spPr>
        <a:xfrm>
          <a:off x="479331" y="3329942"/>
          <a:ext cx="1912842" cy="76067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Step 1</a:t>
          </a:r>
          <a:endParaRPr lang="en-US" sz="1600" kern="1200" dirty="0">
            <a:latin typeface="Calibri" panose="020F0502020204030204" pitchFamily="34" charset="0"/>
            <a:cs typeface="Calibri" panose="020F0502020204030204" pitchFamily="34" charset="0"/>
          </a:endParaRPr>
        </a:p>
      </dsp:txBody>
      <dsp:txXfrm>
        <a:off x="501610" y="3352221"/>
        <a:ext cx="1868284" cy="716116"/>
      </dsp:txXfrm>
    </dsp:sp>
    <dsp:sp modelId="{643C8D9C-FCC7-4727-BDE0-655816F31D68}">
      <dsp:nvSpPr>
        <dsp:cNvPr id="0" name=""/>
        <dsp:cNvSpPr/>
      </dsp:nvSpPr>
      <dsp:spPr>
        <a:xfrm>
          <a:off x="2731747" y="1935372"/>
          <a:ext cx="2151948" cy="17749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799739"/>
              <a:satOff val="-20238"/>
              <a:lumOff val="-522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Select your Policy Term: 1 to 5 years</a:t>
          </a:r>
          <a:endParaRPr lang="en-US" sz="1600" kern="1200" dirty="0">
            <a:latin typeface="Calibri" panose="020F0502020204030204" pitchFamily="34" charset="0"/>
            <a:cs typeface="Calibri" panose="020F0502020204030204" pitchFamily="34" charset="0"/>
          </a:endParaRPr>
        </a:p>
      </dsp:txBody>
      <dsp:txXfrm>
        <a:off x="2772593" y="2356556"/>
        <a:ext cx="2070256" cy="1312878"/>
      </dsp:txXfrm>
    </dsp:sp>
    <dsp:sp modelId="{90AC8F6B-B4E6-4B89-B94B-032FEC94EA17}">
      <dsp:nvSpPr>
        <dsp:cNvPr id="0" name=""/>
        <dsp:cNvSpPr/>
      </dsp:nvSpPr>
      <dsp:spPr>
        <a:xfrm>
          <a:off x="3928265" y="853523"/>
          <a:ext cx="2621047" cy="2621047"/>
        </a:xfrm>
        <a:prstGeom prst="circularArrow">
          <a:avLst>
            <a:gd name="adj1" fmla="val 2721"/>
            <a:gd name="adj2" fmla="val 331425"/>
            <a:gd name="adj3" fmla="val 19493064"/>
            <a:gd name="adj4" fmla="val 12575511"/>
            <a:gd name="adj5" fmla="val 3174"/>
          </a:avLst>
        </a:prstGeom>
        <a:gradFill rotWithShape="0">
          <a:gsLst>
            <a:gs pos="0">
              <a:schemeClr val="accent3">
                <a:hueOff val="-2699608"/>
                <a:satOff val="-30357"/>
                <a:lumOff val="-7843"/>
                <a:alphaOff val="0"/>
                <a:shade val="51000"/>
                <a:satMod val="130000"/>
              </a:schemeClr>
            </a:gs>
            <a:gs pos="80000">
              <a:schemeClr val="accent3">
                <a:hueOff val="-2699608"/>
                <a:satOff val="-30357"/>
                <a:lumOff val="-7843"/>
                <a:alphaOff val="0"/>
                <a:shade val="93000"/>
                <a:satMod val="130000"/>
              </a:schemeClr>
            </a:gs>
            <a:gs pos="100000">
              <a:schemeClr val="accent3">
                <a:hueOff val="-2699608"/>
                <a:satOff val="-30357"/>
                <a:lumOff val="-78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719E30B-D6CC-4A09-A5D2-482D85A63DE1}">
      <dsp:nvSpPr>
        <dsp:cNvPr id="0" name=""/>
        <dsp:cNvSpPr/>
      </dsp:nvSpPr>
      <dsp:spPr>
        <a:xfrm>
          <a:off x="3209958" y="1555035"/>
          <a:ext cx="1912842" cy="760674"/>
        </a:xfrm>
        <a:prstGeom prst="roundRect">
          <a:avLst>
            <a:gd name="adj" fmla="val 10000"/>
          </a:avLst>
        </a:prstGeom>
        <a:gradFill rotWithShape="0">
          <a:gsLst>
            <a:gs pos="0">
              <a:schemeClr val="accent3">
                <a:hueOff val="-1799739"/>
                <a:satOff val="-20238"/>
                <a:lumOff val="-5229"/>
                <a:alphaOff val="0"/>
                <a:shade val="51000"/>
                <a:satMod val="130000"/>
              </a:schemeClr>
            </a:gs>
            <a:gs pos="80000">
              <a:schemeClr val="accent3">
                <a:hueOff val="-1799739"/>
                <a:satOff val="-20238"/>
                <a:lumOff val="-5229"/>
                <a:alphaOff val="0"/>
                <a:shade val="93000"/>
                <a:satMod val="130000"/>
              </a:schemeClr>
            </a:gs>
            <a:gs pos="100000">
              <a:schemeClr val="accent3">
                <a:hueOff val="-1799739"/>
                <a:satOff val="-20238"/>
                <a:lumOff val="-5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Step 2</a:t>
          </a:r>
          <a:endParaRPr lang="en-US" sz="1600" kern="1200" dirty="0">
            <a:latin typeface="Calibri" panose="020F0502020204030204" pitchFamily="34" charset="0"/>
            <a:cs typeface="Calibri" panose="020F0502020204030204" pitchFamily="34" charset="0"/>
          </a:endParaRPr>
        </a:p>
      </dsp:txBody>
      <dsp:txXfrm>
        <a:off x="3232237" y="1577314"/>
        <a:ext cx="1868284" cy="716116"/>
      </dsp:txXfrm>
    </dsp:sp>
    <dsp:sp modelId="{E894FE68-3D2C-47DD-B34F-FF1C08C85B91}">
      <dsp:nvSpPr>
        <dsp:cNvPr id="0" name=""/>
        <dsp:cNvSpPr/>
      </dsp:nvSpPr>
      <dsp:spPr>
        <a:xfrm>
          <a:off x="5462374" y="1935372"/>
          <a:ext cx="2151948" cy="17749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3599478"/>
              <a:satOff val="-40476"/>
              <a:lumOff val="-1045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Select your Premium Payment Term: Single Pay or Regular Pay</a:t>
          </a:r>
          <a:endParaRPr lang="en-US" sz="1600" kern="1200" dirty="0">
            <a:latin typeface="Calibri" panose="020F0502020204030204" pitchFamily="34" charset="0"/>
            <a:cs typeface="Calibri" panose="020F0502020204030204" pitchFamily="34" charset="0"/>
          </a:endParaRPr>
        </a:p>
      </dsp:txBody>
      <dsp:txXfrm>
        <a:off x="5503220" y="1976218"/>
        <a:ext cx="2070256" cy="1312878"/>
      </dsp:txXfrm>
    </dsp:sp>
    <dsp:sp modelId="{BA6D2518-B98A-41C8-AEDA-9165B28F2375}">
      <dsp:nvSpPr>
        <dsp:cNvPr id="0" name=""/>
        <dsp:cNvSpPr/>
      </dsp:nvSpPr>
      <dsp:spPr>
        <a:xfrm>
          <a:off x="6676825" y="2376460"/>
          <a:ext cx="2346076" cy="2346076"/>
        </a:xfrm>
        <a:prstGeom prst="leftCircularArrow">
          <a:avLst>
            <a:gd name="adj1" fmla="val 3040"/>
            <a:gd name="adj2" fmla="val 373047"/>
            <a:gd name="adj3" fmla="val 2148557"/>
            <a:gd name="adj4" fmla="val 9024489"/>
            <a:gd name="adj5" fmla="val 3546"/>
          </a:avLst>
        </a:prstGeom>
        <a:gradFill rotWithShape="0">
          <a:gsLst>
            <a:gs pos="0">
              <a:schemeClr val="accent3">
                <a:hueOff val="-5399216"/>
                <a:satOff val="-60714"/>
                <a:lumOff val="-15686"/>
                <a:alphaOff val="0"/>
                <a:shade val="51000"/>
                <a:satMod val="130000"/>
              </a:schemeClr>
            </a:gs>
            <a:gs pos="80000">
              <a:schemeClr val="accent3">
                <a:hueOff val="-5399216"/>
                <a:satOff val="-60714"/>
                <a:lumOff val="-15686"/>
                <a:alphaOff val="0"/>
                <a:shade val="93000"/>
                <a:satMod val="130000"/>
              </a:schemeClr>
            </a:gs>
            <a:gs pos="100000">
              <a:schemeClr val="accent3">
                <a:hueOff val="-5399216"/>
                <a:satOff val="-60714"/>
                <a:lumOff val="-15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5FCFF73-38CA-4912-8D87-73AD9B1E0DF7}">
      <dsp:nvSpPr>
        <dsp:cNvPr id="0" name=""/>
        <dsp:cNvSpPr/>
      </dsp:nvSpPr>
      <dsp:spPr>
        <a:xfrm>
          <a:off x="5940585" y="3329942"/>
          <a:ext cx="1912842" cy="760674"/>
        </a:xfrm>
        <a:prstGeom prst="roundRect">
          <a:avLst>
            <a:gd name="adj" fmla="val 10000"/>
          </a:avLst>
        </a:prstGeom>
        <a:gradFill rotWithShape="0">
          <a:gsLst>
            <a:gs pos="0">
              <a:schemeClr val="accent3">
                <a:hueOff val="-3599478"/>
                <a:satOff val="-40476"/>
                <a:lumOff val="-10457"/>
                <a:alphaOff val="0"/>
                <a:shade val="51000"/>
                <a:satMod val="130000"/>
              </a:schemeClr>
            </a:gs>
            <a:gs pos="80000">
              <a:schemeClr val="accent3">
                <a:hueOff val="-3599478"/>
                <a:satOff val="-40476"/>
                <a:lumOff val="-10457"/>
                <a:alphaOff val="0"/>
                <a:shade val="93000"/>
                <a:satMod val="130000"/>
              </a:schemeClr>
            </a:gs>
            <a:gs pos="100000">
              <a:schemeClr val="accent3">
                <a:hueOff val="-3599478"/>
                <a:satOff val="-40476"/>
                <a:lumOff val="-104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Step 3</a:t>
          </a:r>
          <a:endParaRPr lang="en-US" sz="1600" kern="1200" dirty="0">
            <a:latin typeface="Calibri" panose="020F0502020204030204" pitchFamily="34" charset="0"/>
            <a:cs typeface="Calibri" panose="020F0502020204030204" pitchFamily="34" charset="0"/>
          </a:endParaRPr>
        </a:p>
      </dsp:txBody>
      <dsp:txXfrm>
        <a:off x="5962864" y="3352221"/>
        <a:ext cx="1868284" cy="716116"/>
      </dsp:txXfrm>
    </dsp:sp>
    <dsp:sp modelId="{43EE2E6E-3D54-4610-95E7-FE07DF7063F7}">
      <dsp:nvSpPr>
        <dsp:cNvPr id="0" name=""/>
        <dsp:cNvSpPr/>
      </dsp:nvSpPr>
      <dsp:spPr>
        <a:xfrm>
          <a:off x="8193001" y="1935372"/>
          <a:ext cx="2151948" cy="1774907"/>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5399216"/>
              <a:satOff val="-60714"/>
              <a:lumOff val="-1568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Select from 2 Optional Benefits:</a:t>
          </a:r>
          <a:endParaRPr lang="en-US" sz="1600" kern="1200" dirty="0">
            <a:latin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Accidental Death Benefit &amp; </a:t>
          </a:r>
          <a:endParaRPr lang="en-US" sz="1600" kern="1200" dirty="0">
            <a:latin typeface="Calibri" panose="020F0502020204030204" pitchFamily="34" charset="0"/>
            <a:cs typeface="Calibri" panose="020F0502020204030204" pitchFamily="34" charset="0"/>
          </a:endParaRPr>
        </a:p>
        <a:p>
          <a:pPr marL="342900" lvl="2" indent="-171450" algn="l" defTabSz="711200">
            <a:lnSpc>
              <a:spcPct val="90000"/>
            </a:lnSpc>
            <a:spcBef>
              <a:spcPct val="0"/>
            </a:spcBef>
            <a:spcAft>
              <a:spcPct val="15000"/>
            </a:spcAft>
            <a:buChar char="••"/>
          </a:pPr>
          <a:r>
            <a:rPr lang="en-US" sz="1600" kern="1200" dirty="0" smtClean="0">
              <a:latin typeface="Calibri" panose="020F0502020204030204" pitchFamily="34" charset="0"/>
              <a:cs typeface="Calibri" panose="020F0502020204030204" pitchFamily="34" charset="0"/>
            </a:rPr>
            <a:t>Hospi Benefit</a:t>
          </a:r>
          <a:endParaRPr lang="en-US" sz="1600" kern="1200" dirty="0">
            <a:latin typeface="Calibri" panose="020F0502020204030204" pitchFamily="34" charset="0"/>
            <a:cs typeface="Calibri" panose="020F0502020204030204" pitchFamily="34" charset="0"/>
          </a:endParaRPr>
        </a:p>
      </dsp:txBody>
      <dsp:txXfrm>
        <a:off x="8233847" y="2356556"/>
        <a:ext cx="2070256" cy="1312878"/>
      </dsp:txXfrm>
    </dsp:sp>
    <dsp:sp modelId="{A871B8FB-326F-4D4D-8993-0DF74AD01DEA}">
      <dsp:nvSpPr>
        <dsp:cNvPr id="0" name=""/>
        <dsp:cNvSpPr/>
      </dsp:nvSpPr>
      <dsp:spPr>
        <a:xfrm>
          <a:off x="8671212" y="1555035"/>
          <a:ext cx="1912842" cy="760674"/>
        </a:xfrm>
        <a:prstGeom prst="roundRect">
          <a:avLst>
            <a:gd name="adj" fmla="val 10000"/>
          </a:avLst>
        </a:prstGeom>
        <a:gradFill rotWithShape="0">
          <a:gsLst>
            <a:gs pos="0">
              <a:schemeClr val="accent3">
                <a:hueOff val="-5399216"/>
                <a:satOff val="-60714"/>
                <a:lumOff val="-15686"/>
                <a:alphaOff val="0"/>
                <a:shade val="51000"/>
                <a:satMod val="130000"/>
              </a:schemeClr>
            </a:gs>
            <a:gs pos="80000">
              <a:schemeClr val="accent3">
                <a:hueOff val="-5399216"/>
                <a:satOff val="-60714"/>
                <a:lumOff val="-15686"/>
                <a:alphaOff val="0"/>
                <a:shade val="93000"/>
                <a:satMod val="130000"/>
              </a:schemeClr>
            </a:gs>
            <a:gs pos="100000">
              <a:schemeClr val="accent3">
                <a:hueOff val="-5399216"/>
                <a:satOff val="-60714"/>
                <a:lumOff val="-15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panose="020F0502020204030204" pitchFamily="34" charset="0"/>
              <a:cs typeface="Calibri" panose="020F0502020204030204" pitchFamily="34" charset="0"/>
            </a:rPr>
            <a:t>Step 4</a:t>
          </a:r>
          <a:endParaRPr lang="en-US" sz="1600" kern="1200" dirty="0">
            <a:latin typeface="Calibri" panose="020F0502020204030204" pitchFamily="34" charset="0"/>
            <a:cs typeface="Calibri" panose="020F0502020204030204" pitchFamily="34" charset="0"/>
          </a:endParaRPr>
        </a:p>
      </dsp:txBody>
      <dsp:txXfrm>
        <a:off x="8693491" y="1577314"/>
        <a:ext cx="1868284" cy="7161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00914F-9E74-4500-81DE-1E19CD716CD2}" type="datetimeFigureOut">
              <a:rPr lang="en-IN" smtClean="0"/>
              <a:t>13-03-2023</a:t>
            </a:fld>
            <a:endParaRPr lang="en-IN"/>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64657-231A-4DEB-AB1C-38C8634F847D}" type="slidenum">
              <a:rPr lang="en-IN" smtClean="0"/>
              <a:t>‹#›</a:t>
            </a:fld>
            <a:endParaRPr lang="en-IN"/>
          </a:p>
        </p:txBody>
      </p:sp>
    </p:spTree>
    <p:extLst>
      <p:ext uri="{BB962C8B-B14F-4D97-AF65-F5344CB8AC3E}">
        <p14:creationId xmlns:p14="http://schemas.microsoft.com/office/powerpoint/2010/main" val="1858303513"/>
      </p:ext>
    </p:extLst>
  </p:cSld>
  <p:clrMap bg1="lt1" tx1="dk1" bg2="lt2" tx2="dk2" accent1="accent1" accent2="accent2" accent3="accent3" accent4="accent4" accent5="accent5" accent6="accent6" hlink="hlink" folHlink="folHlink"/>
  <p:notesStyle>
    <a:lvl1pPr marL="0" algn="l" defTabSz="914361" rtl="0" eaLnBrk="1" latinLnBrk="0" hangingPunct="1">
      <a:defRPr sz="1200" kern="1200">
        <a:solidFill>
          <a:schemeClr val="tx1"/>
        </a:solidFill>
        <a:latin typeface="+mn-lt"/>
        <a:ea typeface="+mn-ea"/>
        <a:cs typeface="+mn-cs"/>
      </a:defRPr>
    </a:lvl1pPr>
    <a:lvl2pPr marL="457181" algn="l" defTabSz="914361" rtl="0" eaLnBrk="1" latinLnBrk="0" hangingPunct="1">
      <a:defRPr sz="1200" kern="1200">
        <a:solidFill>
          <a:schemeClr val="tx1"/>
        </a:solidFill>
        <a:latin typeface="+mn-lt"/>
        <a:ea typeface="+mn-ea"/>
        <a:cs typeface="+mn-cs"/>
      </a:defRPr>
    </a:lvl2pPr>
    <a:lvl3pPr marL="914361" algn="l" defTabSz="914361" rtl="0" eaLnBrk="1" latinLnBrk="0" hangingPunct="1">
      <a:defRPr sz="1200" kern="1200">
        <a:solidFill>
          <a:schemeClr val="tx1"/>
        </a:solidFill>
        <a:latin typeface="+mn-lt"/>
        <a:ea typeface="+mn-ea"/>
        <a:cs typeface="+mn-cs"/>
      </a:defRPr>
    </a:lvl3pPr>
    <a:lvl4pPr marL="1371543" algn="l" defTabSz="914361" rtl="0" eaLnBrk="1" latinLnBrk="0" hangingPunct="1">
      <a:defRPr sz="1200" kern="1200">
        <a:solidFill>
          <a:schemeClr val="tx1"/>
        </a:solidFill>
        <a:latin typeface="+mn-lt"/>
        <a:ea typeface="+mn-ea"/>
        <a:cs typeface="+mn-cs"/>
      </a:defRPr>
    </a:lvl4pPr>
    <a:lvl5pPr marL="1828724" algn="l" defTabSz="914361" rtl="0" eaLnBrk="1" latinLnBrk="0" hangingPunct="1">
      <a:defRPr sz="1200" kern="1200">
        <a:solidFill>
          <a:schemeClr val="tx1"/>
        </a:solidFill>
        <a:latin typeface="+mn-lt"/>
        <a:ea typeface="+mn-ea"/>
        <a:cs typeface="+mn-cs"/>
      </a:defRPr>
    </a:lvl5pPr>
    <a:lvl6pPr marL="2285905" algn="l" defTabSz="914361" rtl="0" eaLnBrk="1" latinLnBrk="0" hangingPunct="1">
      <a:defRPr sz="1200" kern="1200">
        <a:solidFill>
          <a:schemeClr val="tx1"/>
        </a:solidFill>
        <a:latin typeface="+mn-lt"/>
        <a:ea typeface="+mn-ea"/>
        <a:cs typeface="+mn-cs"/>
      </a:defRPr>
    </a:lvl6pPr>
    <a:lvl7pPr marL="2743085" algn="l" defTabSz="914361" rtl="0" eaLnBrk="1" latinLnBrk="0" hangingPunct="1">
      <a:defRPr sz="1200" kern="1200">
        <a:solidFill>
          <a:schemeClr val="tx1"/>
        </a:solidFill>
        <a:latin typeface="+mn-lt"/>
        <a:ea typeface="+mn-ea"/>
        <a:cs typeface="+mn-cs"/>
      </a:defRPr>
    </a:lvl7pPr>
    <a:lvl8pPr marL="3200267" algn="l" defTabSz="914361" rtl="0" eaLnBrk="1" latinLnBrk="0" hangingPunct="1">
      <a:defRPr sz="1200" kern="1200">
        <a:solidFill>
          <a:schemeClr val="tx1"/>
        </a:solidFill>
        <a:latin typeface="+mn-lt"/>
        <a:ea typeface="+mn-ea"/>
        <a:cs typeface="+mn-cs"/>
      </a:defRPr>
    </a:lvl8pPr>
    <a:lvl9pPr marL="3657448" algn="l" defTabSz="91436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6268" y="0"/>
            <a:ext cx="12188825" cy="650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IN"/>
          </a:p>
        </p:txBody>
      </p:sp>
      <p:pic>
        <p:nvPicPr>
          <p:cNvPr id="10" name="Picture 8"/>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59860"/>
            <a:ext cx="12188825" cy="4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DAC2FDD4-AFAE-4054-B566-158CC3668F72}" type="datetimeFigureOut">
              <a:rPr lang="en-IN" smtClean="0"/>
              <a:t>13-03-2023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8B957-9CA9-40FD-AF10-04D1CC9B16D5}" type="slidenum">
              <a:rPr lang="en-IN" smtClean="0"/>
              <a:t>‹#›</a:t>
            </a:fld>
            <a:endParaRPr lang="en-IN"/>
          </a:p>
        </p:txBody>
      </p:sp>
      <p:sp>
        <p:nvSpPr>
          <p:cNvPr id="9" name="Title 1"/>
          <p:cNvSpPr txBox="1">
            <a:spLocks/>
          </p:cNvSpPr>
          <p:nvPr userDrawn="1"/>
        </p:nvSpPr>
        <p:spPr>
          <a:xfrm>
            <a:off x="3358108" y="2348880"/>
            <a:ext cx="5616624" cy="1368151"/>
          </a:xfrm>
          <a:prstGeom prst="rect">
            <a:avLst/>
          </a:prstGeom>
        </p:spPr>
        <p:txBody>
          <a:bodyPr vert="horz" lIns="91436" tIns="45719" rIns="91436" bIns="45719" rtlCol="0" anchor="ctr">
            <a:normAutofit fontScale="47500" lnSpcReduction="20000"/>
          </a:bodyPr>
          <a:lstStyle>
            <a:lvl1pPr algn="l" defTabSz="914361" rtl="0" eaLnBrk="1" latinLnBrk="0" hangingPunct="1">
              <a:spcBef>
                <a:spcPct val="0"/>
              </a:spcBef>
              <a:buNone/>
              <a:defRPr sz="3200" kern="1200">
                <a:solidFill>
                  <a:schemeClr val="tx1"/>
                </a:solidFill>
                <a:latin typeface="+mj-lt"/>
                <a:ea typeface="+mj-ea"/>
                <a:cs typeface="+mj-cs"/>
              </a:defRPr>
            </a:lvl1pPr>
          </a:lstStyle>
          <a:p>
            <a:pPr algn="ctr"/>
            <a:r>
              <a:rPr lang="en-US" sz="6300" b="1" dirty="0" smtClean="0">
                <a:latin typeface="Calibri" panose="020F0502020204030204" pitchFamily="34" charset="0"/>
                <a:cs typeface="Calibri" panose="020F0502020204030204" pitchFamily="34" charset="0"/>
              </a:rPr>
              <a:t>Kotak</a:t>
            </a:r>
            <a:r>
              <a:rPr lang="en-US" sz="6300" b="1" baseline="0" dirty="0" smtClean="0">
                <a:latin typeface="Calibri" panose="020F0502020204030204" pitchFamily="34" charset="0"/>
                <a:cs typeface="Calibri" panose="020F0502020204030204" pitchFamily="34" charset="0"/>
              </a:rPr>
              <a:t> Protect </a:t>
            </a:r>
            <a:r>
              <a:rPr lang="en-US" sz="6300" b="1" baseline="0" dirty="0" smtClean="0">
                <a:latin typeface="Calibri" panose="020F0502020204030204" pitchFamily="34" charset="0"/>
                <a:cs typeface="Calibri" panose="020F0502020204030204" pitchFamily="34" charset="0"/>
              </a:rPr>
              <a:t>India</a:t>
            </a:r>
            <a:br>
              <a:rPr lang="en-US" sz="6300" b="1" baseline="0" dirty="0" smtClean="0">
                <a:latin typeface="Calibri" panose="020F0502020204030204" pitchFamily="34" charset="0"/>
                <a:cs typeface="Calibri" panose="020F0502020204030204" pitchFamily="34" charset="0"/>
              </a:rPr>
            </a:br>
            <a:r>
              <a:rPr lang="en-US" sz="3200" dirty="0" smtClean="0">
                <a:latin typeface="Calibri" panose="020F0502020204030204" pitchFamily="34" charset="0"/>
                <a:cs typeface="Calibri" panose="020F0502020204030204" pitchFamily="34" charset="0"/>
              </a:rPr>
              <a:t>UIN: 107N130V01</a:t>
            </a:r>
          </a:p>
          <a:p>
            <a:pPr algn="ctr"/>
            <a:endParaRPr lang="en-US" sz="3200" b="1" baseline="0" dirty="0" smtClean="0">
              <a:latin typeface="Calibri" panose="020F0502020204030204" pitchFamily="34" charset="0"/>
              <a:cs typeface="Calibri" panose="020F0502020204030204" pitchFamily="34" charset="0"/>
            </a:endParaRPr>
          </a:p>
          <a:p>
            <a:pPr algn="ctr"/>
            <a:r>
              <a:rPr lang="en-US" sz="3200" kern="1200" dirty="0" smtClean="0">
                <a:solidFill>
                  <a:schemeClr val="tx1"/>
                </a:solidFill>
                <a:effectLst/>
                <a:latin typeface="Calibri" panose="020F0502020204030204" pitchFamily="34" charset="0"/>
                <a:ea typeface="+mj-ea"/>
                <a:cs typeface="Calibri" panose="020F0502020204030204" pitchFamily="34" charset="0"/>
              </a:rPr>
              <a:t>An Individual Non-Linked, Non-Participating, Pure Protection </a:t>
            </a:r>
            <a:r>
              <a:rPr lang="en-US" sz="3200" kern="1200" dirty="0" smtClean="0">
                <a:solidFill>
                  <a:schemeClr val="tx1"/>
                </a:solidFill>
                <a:effectLst/>
                <a:latin typeface="Calibri" panose="020F0502020204030204" pitchFamily="34" charset="0"/>
                <a:ea typeface="+mj-ea"/>
                <a:cs typeface="Calibri" panose="020F0502020204030204" pitchFamily="34" charset="0"/>
              </a:rPr>
              <a:t/>
            </a:r>
            <a:br>
              <a:rPr lang="en-US" sz="3200" kern="1200" dirty="0" smtClean="0">
                <a:solidFill>
                  <a:schemeClr val="tx1"/>
                </a:solidFill>
                <a:effectLst/>
                <a:latin typeface="Calibri" panose="020F0502020204030204" pitchFamily="34" charset="0"/>
                <a:ea typeface="+mj-ea"/>
                <a:cs typeface="Calibri" panose="020F0502020204030204" pitchFamily="34" charset="0"/>
              </a:rPr>
            </a:br>
            <a:r>
              <a:rPr lang="en-US" sz="3200" kern="1200" dirty="0" smtClean="0">
                <a:solidFill>
                  <a:schemeClr val="tx1"/>
                </a:solidFill>
                <a:effectLst/>
                <a:latin typeface="Calibri" panose="020F0502020204030204" pitchFamily="34" charset="0"/>
                <a:ea typeface="+mj-ea"/>
                <a:cs typeface="Calibri" panose="020F0502020204030204" pitchFamily="34" charset="0"/>
              </a:rPr>
              <a:t>Life </a:t>
            </a:r>
            <a:r>
              <a:rPr lang="en-US" sz="3200" kern="1200" dirty="0" smtClean="0">
                <a:solidFill>
                  <a:schemeClr val="tx1"/>
                </a:solidFill>
                <a:effectLst/>
                <a:latin typeface="Calibri" panose="020F0502020204030204" pitchFamily="34" charset="0"/>
                <a:ea typeface="+mj-ea"/>
                <a:cs typeface="Calibri" panose="020F0502020204030204" pitchFamily="34" charset="0"/>
              </a:rPr>
              <a:t>Insurance Plan</a:t>
            </a:r>
            <a:endParaRPr lang="en-IN" sz="3200" dirty="0">
              <a:latin typeface="Calibri" panose="020F0502020204030204" pitchFamily="34" charset="0"/>
              <a:cs typeface="Calibri" panose="020F0502020204030204" pitchFamily="34" charset="0"/>
            </a:endParaRPr>
          </a:p>
        </p:txBody>
      </p:sp>
      <p:sp>
        <p:nvSpPr>
          <p:cNvPr id="11" name="Date Placeholder 2"/>
          <p:cNvSpPr txBox="1">
            <a:spLocks/>
          </p:cNvSpPr>
          <p:nvPr userDrawn="1"/>
        </p:nvSpPr>
        <p:spPr>
          <a:xfrm>
            <a:off x="609441" y="6506781"/>
            <a:ext cx="2844059" cy="214697"/>
          </a:xfrm>
          <a:prstGeom prst="rect">
            <a:avLst/>
          </a:prstGeom>
        </p:spPr>
        <p:txBody>
          <a:bodyPr vert="horz" lIns="91436" tIns="45719" rIns="91436" bIns="45719" rtlCol="0" anchor="ctr"/>
          <a:lstStyle>
            <a:defPPr>
              <a:defRPr lang="en-US"/>
            </a:defPPr>
            <a:lvl1pPr marL="0" algn="l" defTabSz="914361" rtl="0" eaLnBrk="1" latinLnBrk="0" hangingPunct="1">
              <a:defRPr sz="1200" kern="1200">
                <a:solidFill>
                  <a:schemeClr val="tx1">
                    <a:tint val="75000"/>
                  </a:schemeClr>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a:lstStyle>
          <a:p>
            <a:fld id="{DAC2FDD4-AFAE-4054-B566-158CC3668F72}" type="datetimeFigureOut">
              <a:rPr lang="en-IN" smtClean="0"/>
              <a:pPr/>
              <a:t>13-03-2023</a:t>
            </a:fld>
            <a:endParaRPr lang="en-IN"/>
          </a:p>
        </p:txBody>
      </p:sp>
      <p:sp>
        <p:nvSpPr>
          <p:cNvPr id="12" name="Slide Number Placeholder 4"/>
          <p:cNvSpPr txBox="1">
            <a:spLocks/>
          </p:cNvSpPr>
          <p:nvPr userDrawn="1"/>
        </p:nvSpPr>
        <p:spPr>
          <a:xfrm>
            <a:off x="8891556" y="6506780"/>
            <a:ext cx="1078022" cy="175611"/>
          </a:xfrm>
          <a:prstGeom prst="rect">
            <a:avLst/>
          </a:prstGeom>
        </p:spPr>
        <p:txBody>
          <a:bodyPr vert="horz" lIns="91436" tIns="45719" rIns="91436" bIns="45719" rtlCol="0" anchor="ctr"/>
          <a:lstStyle>
            <a:defPPr>
              <a:defRPr lang="en-US"/>
            </a:defPPr>
            <a:lvl1pPr marL="0" algn="r" defTabSz="914361" rtl="0" eaLnBrk="1" latinLnBrk="0" hangingPunct="1">
              <a:defRPr sz="1200" kern="1200">
                <a:solidFill>
                  <a:schemeClr val="tx1">
                    <a:tint val="75000"/>
                  </a:schemeClr>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a:lstStyle>
          <a:p>
            <a:fld id="{9288B957-9CA9-40FD-AF10-04D1CC9B16D5}" type="slidenum">
              <a:rPr lang="en-IN" smtClean="0"/>
              <a:pPr/>
              <a:t>‹#›</a:t>
            </a:fld>
            <a:endParaRPr lang="en-IN"/>
          </a:p>
        </p:txBody>
      </p:sp>
      <p:sp>
        <p:nvSpPr>
          <p:cNvPr id="13" name="Rectangle 12">
            <a:extLst>
              <a:ext uri="{FF2B5EF4-FFF2-40B4-BE49-F238E27FC236}">
                <a16:creationId xmlns:a16="http://schemas.microsoft.com/office/drawing/2014/main" id="{46AFA9FD-2766-4D00-B3AD-B7E6962C3FAB}"/>
              </a:ext>
            </a:extLst>
          </p:cNvPr>
          <p:cNvSpPr/>
          <p:nvPr userDrawn="1"/>
        </p:nvSpPr>
        <p:spPr>
          <a:xfrm>
            <a:off x="0" y="6366617"/>
            <a:ext cx="12192000" cy="491383"/>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A3A05A79-0208-4E89-B62D-344272FE18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11768" y="5748902"/>
            <a:ext cx="2313305" cy="1636063"/>
          </a:xfrm>
          <a:prstGeom prst="rect">
            <a:avLst/>
          </a:prstGeom>
        </p:spPr>
      </p:pic>
      <p:pic>
        <p:nvPicPr>
          <p:cNvPr id="25" name="Picture 24">
            <a:extLst>
              <a:ext uri="{FF2B5EF4-FFF2-40B4-BE49-F238E27FC236}">
                <a16:creationId xmlns:a16="http://schemas.microsoft.com/office/drawing/2014/main" id="{7E598F7A-32EF-405E-9D8E-C8EB055634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53849" y="282519"/>
            <a:ext cx="1805663" cy="386745"/>
          </a:xfrm>
          <a:prstGeom prst="rect">
            <a:avLst/>
          </a:prstGeom>
        </p:spPr>
      </p:pic>
    </p:spTree>
    <p:extLst>
      <p:ext uri="{BB962C8B-B14F-4D97-AF65-F5344CB8AC3E}">
        <p14:creationId xmlns:p14="http://schemas.microsoft.com/office/powerpoint/2010/main" val="19011451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C2FDD4-AFAE-4054-B566-158CC3668F72}" type="datetimeFigureOut">
              <a:rPr lang="en-IN" smtClean="0"/>
              <a:t>13-03-2023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3351601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C2FDD4-AFAE-4054-B566-158CC3668F72}" type="datetimeFigureOut">
              <a:rPr lang="en-IN" smtClean="0"/>
              <a:t>13-03-2023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103161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DAC2FDD4-AFAE-4054-B566-158CC3668F72}" type="datetimeFigureOut">
              <a:rPr lang="en-IN" smtClean="0"/>
              <a:t>13-03-2023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310478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88825" cy="65067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IN"/>
          </a:p>
        </p:txBody>
      </p:sp>
      <p:pic>
        <p:nvPicPr>
          <p:cNvPr id="10" name="Picture 8"/>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6359860"/>
            <a:ext cx="10198867" cy="4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962833" y="3974853"/>
            <a:ext cx="10360501" cy="1362075"/>
          </a:xfrm>
        </p:spPr>
        <p:txBody>
          <a:bodyPr anchor="t"/>
          <a:lstStyle>
            <a:lvl1pPr algn="l">
              <a:defRPr sz="4000" b="1" cap="none" baseline="0"/>
            </a:lvl1pPr>
          </a:lstStyle>
          <a:p>
            <a:r>
              <a:rPr lang="en-US" dirty="0"/>
              <a:t>Click to edit master title style</a:t>
            </a:r>
            <a:endParaRPr lang="en-IN" dirty="0"/>
          </a:p>
        </p:txBody>
      </p:sp>
      <p:sp>
        <p:nvSpPr>
          <p:cNvPr id="3" name="Text Placeholder 2"/>
          <p:cNvSpPr>
            <a:spLocks noGrp="1"/>
          </p:cNvSpPr>
          <p:nvPr>
            <p:ph type="body" idx="1"/>
          </p:nvPr>
        </p:nvSpPr>
        <p:spPr>
          <a:xfrm>
            <a:off x="962833" y="3284985"/>
            <a:ext cx="10360501" cy="689868"/>
          </a:xfrm>
        </p:spPr>
        <p:txBody>
          <a:bodyPr anchor="b"/>
          <a:lstStyle>
            <a:lvl1pPr marL="0" indent="0">
              <a:buNone/>
              <a:defRPr sz="2000">
                <a:solidFill>
                  <a:schemeClr val="tx1">
                    <a:tint val="75000"/>
                  </a:schemeClr>
                </a:solidFill>
              </a:defRPr>
            </a:lvl1pPr>
            <a:lvl2pPr marL="457181" indent="0">
              <a:buNone/>
              <a:defRPr sz="1900">
                <a:solidFill>
                  <a:schemeClr val="tx1">
                    <a:tint val="75000"/>
                  </a:schemeClr>
                </a:solidFill>
              </a:defRPr>
            </a:lvl2pPr>
            <a:lvl3pPr marL="914361" indent="0">
              <a:buNone/>
              <a:defRPr sz="1600">
                <a:solidFill>
                  <a:schemeClr val="tx1">
                    <a:tint val="75000"/>
                  </a:schemeClr>
                </a:solidFill>
              </a:defRPr>
            </a:lvl3pPr>
            <a:lvl4pPr marL="1371543" indent="0">
              <a:buNone/>
              <a:defRPr sz="1500">
                <a:solidFill>
                  <a:schemeClr val="tx1">
                    <a:tint val="75000"/>
                  </a:schemeClr>
                </a:solidFill>
              </a:defRPr>
            </a:lvl4pPr>
            <a:lvl5pPr marL="1828724" indent="0">
              <a:buNone/>
              <a:defRPr sz="1500">
                <a:solidFill>
                  <a:schemeClr val="tx1">
                    <a:tint val="75000"/>
                  </a:schemeClr>
                </a:solidFill>
              </a:defRPr>
            </a:lvl5pPr>
            <a:lvl6pPr marL="2285905" indent="0">
              <a:buNone/>
              <a:defRPr sz="1500">
                <a:solidFill>
                  <a:schemeClr val="tx1">
                    <a:tint val="75000"/>
                  </a:schemeClr>
                </a:solidFill>
              </a:defRPr>
            </a:lvl6pPr>
            <a:lvl7pPr marL="2743085" indent="0">
              <a:buNone/>
              <a:defRPr sz="1500">
                <a:solidFill>
                  <a:schemeClr val="tx1">
                    <a:tint val="75000"/>
                  </a:schemeClr>
                </a:solidFill>
              </a:defRPr>
            </a:lvl7pPr>
            <a:lvl8pPr marL="3200267" indent="0">
              <a:buNone/>
              <a:defRPr sz="1500">
                <a:solidFill>
                  <a:schemeClr val="tx1">
                    <a:tint val="75000"/>
                  </a:schemeClr>
                </a:solidFill>
              </a:defRPr>
            </a:lvl8pPr>
            <a:lvl9pPr marL="3657448"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2FDD4-AFAE-4054-B566-158CC3668F72}" type="datetimeFigureOut">
              <a:rPr lang="en-IN" smtClean="0"/>
              <a:t>13-03-2023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288B957-9CA9-40FD-AF10-04D1CC9B16D5}" type="slidenum">
              <a:rPr lang="en-IN" smtClean="0"/>
              <a:t>‹#›</a:t>
            </a:fld>
            <a:endParaRPr lang="en-IN"/>
          </a:p>
        </p:txBody>
      </p:sp>
      <p:sp>
        <p:nvSpPr>
          <p:cNvPr id="13" name="Rectangle 12"/>
          <p:cNvSpPr/>
          <p:nvPr userDrawn="1"/>
        </p:nvSpPr>
        <p:spPr>
          <a:xfrm>
            <a:off x="10198868" y="6359860"/>
            <a:ext cx="1989958" cy="4981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IN"/>
          </a:p>
        </p:txBody>
      </p:sp>
      <p:pic>
        <p:nvPicPr>
          <p:cNvPr id="14" name="Picture 7"/>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198869" y="6309322"/>
            <a:ext cx="1896746" cy="58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646140" y="1456063"/>
            <a:ext cx="4896545" cy="172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7E598F7A-32EF-405E-9D8E-C8EB0556348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53849" y="282519"/>
            <a:ext cx="1805663" cy="386745"/>
          </a:xfrm>
          <a:prstGeom prst="rect">
            <a:avLst/>
          </a:prstGeom>
        </p:spPr>
      </p:pic>
    </p:spTree>
    <p:extLst>
      <p:ext uri="{BB962C8B-B14F-4D97-AF65-F5344CB8AC3E}">
        <p14:creationId xmlns:p14="http://schemas.microsoft.com/office/powerpoint/2010/main" val="36401726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DAC2FDD4-AFAE-4054-B566-158CC3668F72}" type="datetimeFigureOut">
              <a:rPr lang="en-IN" smtClean="0"/>
              <a:t>13-03-2023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131182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609441" y="1535113"/>
            <a:ext cx="5385514" cy="639763"/>
          </a:xfrm>
        </p:spPr>
        <p:txBody>
          <a:bodyPr anchor="b"/>
          <a:lstStyle>
            <a:lvl1pPr marL="0" indent="0">
              <a:buNone/>
              <a:defRPr sz="2400" b="1"/>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91754" y="1535113"/>
            <a:ext cx="5387630" cy="639763"/>
          </a:xfrm>
        </p:spPr>
        <p:txBody>
          <a:bodyPr anchor="b"/>
          <a:lstStyle>
            <a:lvl1pPr marL="0" indent="0">
              <a:buNone/>
              <a:defRPr sz="2400" b="1"/>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DAC2FDD4-AFAE-4054-B566-158CC3668F72}" type="datetimeFigureOut">
              <a:rPr lang="en-IN" smtClean="0"/>
              <a:t>13-03-2023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250206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DAC2FDD4-AFAE-4054-B566-158CC3668F72}" type="datetimeFigureOut">
              <a:rPr lang="en-IN" smtClean="0"/>
              <a:t>13-03-2023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288B957-9CA9-40FD-AF10-04D1CC9B16D5}" type="slidenum">
              <a:rPr lang="en-IN" smtClean="0"/>
              <a:t>‹#›</a:t>
            </a:fld>
            <a:endParaRPr lang="en-IN"/>
          </a:p>
        </p:txBody>
      </p:sp>
      <p:sp>
        <p:nvSpPr>
          <p:cNvPr id="6" name="Rectangle 5">
            <a:extLst>
              <a:ext uri="{FF2B5EF4-FFF2-40B4-BE49-F238E27FC236}">
                <a16:creationId xmlns:a16="http://schemas.microsoft.com/office/drawing/2014/main" id="{46AFA9FD-2766-4D00-B3AD-B7E6962C3FAB}"/>
              </a:ext>
            </a:extLst>
          </p:cNvPr>
          <p:cNvSpPr/>
          <p:nvPr userDrawn="1"/>
        </p:nvSpPr>
        <p:spPr>
          <a:xfrm>
            <a:off x="0" y="6366617"/>
            <a:ext cx="12192000" cy="491383"/>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A3A05A79-0208-4E89-B62D-344272FE1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11768" y="5748902"/>
            <a:ext cx="2313305" cy="1636063"/>
          </a:xfrm>
          <a:prstGeom prst="rect">
            <a:avLst/>
          </a:prstGeom>
        </p:spPr>
      </p:pic>
      <p:pic>
        <p:nvPicPr>
          <p:cNvPr id="38" name="Picture 37">
            <a:extLst>
              <a:ext uri="{FF2B5EF4-FFF2-40B4-BE49-F238E27FC236}">
                <a16:creationId xmlns:a16="http://schemas.microsoft.com/office/drawing/2014/main" id="{7E598F7A-32EF-405E-9D8E-C8EB055634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53849" y="282519"/>
            <a:ext cx="1805663" cy="386745"/>
          </a:xfrm>
          <a:prstGeom prst="rect">
            <a:avLst/>
          </a:prstGeom>
        </p:spPr>
      </p:pic>
    </p:spTree>
    <p:extLst>
      <p:ext uri="{BB962C8B-B14F-4D97-AF65-F5344CB8AC3E}">
        <p14:creationId xmlns:p14="http://schemas.microsoft.com/office/powerpoint/2010/main" val="2052759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2FDD4-AFAE-4054-B566-158CC3668F72}" type="datetimeFigureOut">
              <a:rPr lang="en-IN" smtClean="0"/>
              <a:t>13-03-2023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288426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765492"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50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C2FDD4-AFAE-4054-B566-158CC3668F72}" type="datetimeFigureOut">
              <a:rPr lang="en-IN" smtClean="0"/>
              <a:t>13-03-2023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173311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5" indent="0">
              <a:buNone/>
              <a:defRPr sz="2000"/>
            </a:lvl6pPr>
            <a:lvl7pPr marL="2743085" indent="0">
              <a:buNone/>
              <a:defRPr sz="2000"/>
            </a:lvl7pPr>
            <a:lvl8pPr marL="3200267" indent="0">
              <a:buNone/>
              <a:defRPr sz="2000"/>
            </a:lvl8pPr>
            <a:lvl9pPr marL="3657448" indent="0">
              <a:buNone/>
              <a:defRPr sz="2000"/>
            </a:lvl9pPr>
          </a:lstStyle>
          <a:p>
            <a:endParaRPr lang="en-IN"/>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50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C2FDD4-AFAE-4054-B566-158CC3668F72}" type="datetimeFigureOut">
              <a:rPr lang="en-IN" smtClean="0"/>
              <a:t>13-03-2023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288B957-9CA9-40FD-AF10-04D1CC9B16D5}" type="slidenum">
              <a:rPr lang="en-IN" smtClean="0"/>
              <a:t>‹#›</a:t>
            </a:fld>
            <a:endParaRPr lang="en-IN"/>
          </a:p>
        </p:txBody>
      </p:sp>
    </p:spTree>
    <p:extLst>
      <p:ext uri="{BB962C8B-B14F-4D97-AF65-F5344CB8AC3E}">
        <p14:creationId xmlns:p14="http://schemas.microsoft.com/office/powerpoint/2010/main" val="211005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IN"/>
          </a:p>
        </p:txBody>
      </p:sp>
      <p:sp>
        <p:nvSpPr>
          <p:cNvPr id="2" name="Title Placeholder 1"/>
          <p:cNvSpPr>
            <a:spLocks noGrp="1"/>
          </p:cNvSpPr>
          <p:nvPr>
            <p:ph type="title"/>
          </p:nvPr>
        </p:nvSpPr>
        <p:spPr>
          <a:xfrm>
            <a:off x="609441" y="346645"/>
            <a:ext cx="8556512" cy="706091"/>
          </a:xfrm>
          <a:prstGeom prst="rect">
            <a:avLst/>
          </a:prstGeom>
        </p:spPr>
        <p:txBody>
          <a:bodyPr vert="horz" lIns="91436" tIns="45719" rIns="91436" bIns="45719"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609441" y="1196752"/>
            <a:ext cx="10969943" cy="4929411"/>
          </a:xfrm>
          <a:prstGeom prst="rect">
            <a:avLst/>
          </a:prstGeom>
        </p:spPr>
        <p:txBody>
          <a:bodyPr vert="horz" lIns="91436" tIns="45719" rIns="91436"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609441" y="6506781"/>
            <a:ext cx="2844059" cy="214697"/>
          </a:xfrm>
          <a:prstGeom prst="rect">
            <a:avLst/>
          </a:prstGeom>
        </p:spPr>
        <p:txBody>
          <a:bodyPr vert="horz" lIns="91436" tIns="45719" rIns="91436" bIns="45719" rtlCol="0" anchor="ctr"/>
          <a:lstStyle>
            <a:lvl1pPr algn="l">
              <a:defRPr sz="1200">
                <a:solidFill>
                  <a:schemeClr val="tx1">
                    <a:tint val="75000"/>
                  </a:schemeClr>
                </a:solidFill>
              </a:defRPr>
            </a:lvl1pPr>
          </a:lstStyle>
          <a:p>
            <a:fld id="{DAC2FDD4-AFAE-4054-B566-158CC3668F72}" type="datetimeFigureOut">
              <a:rPr lang="en-IN" smtClean="0"/>
              <a:t>13-03-2023</a:t>
            </a:fld>
            <a:endParaRPr lang="en-IN"/>
          </a:p>
        </p:txBody>
      </p:sp>
      <p:sp>
        <p:nvSpPr>
          <p:cNvPr id="5" name="Footer Placeholder 4"/>
          <p:cNvSpPr>
            <a:spLocks noGrp="1"/>
          </p:cNvSpPr>
          <p:nvPr>
            <p:ph type="ftr" sz="quarter" idx="3"/>
          </p:nvPr>
        </p:nvSpPr>
        <p:spPr>
          <a:xfrm>
            <a:off x="4598192" y="6506781"/>
            <a:ext cx="2992442" cy="214697"/>
          </a:xfrm>
          <a:prstGeom prst="rect">
            <a:avLst/>
          </a:prstGeom>
        </p:spPr>
        <p:txBody>
          <a:bodyPr vert="horz" lIns="91436" tIns="45719" rIns="91436" bIns="45719"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891556" y="6506780"/>
            <a:ext cx="1078022" cy="175611"/>
          </a:xfrm>
          <a:prstGeom prst="rect">
            <a:avLst/>
          </a:prstGeom>
        </p:spPr>
        <p:txBody>
          <a:bodyPr vert="horz" lIns="91436" tIns="45719" rIns="91436" bIns="45719" rtlCol="0" anchor="ctr"/>
          <a:lstStyle>
            <a:lvl1pPr algn="r">
              <a:defRPr sz="1200">
                <a:solidFill>
                  <a:schemeClr val="tx1">
                    <a:tint val="75000"/>
                  </a:schemeClr>
                </a:solidFill>
              </a:defRPr>
            </a:lvl1pPr>
          </a:lstStyle>
          <a:p>
            <a:fld id="{9288B957-9CA9-40FD-AF10-04D1CC9B16D5}" type="slidenum">
              <a:rPr lang="en-IN" smtClean="0"/>
              <a:t>‹#›</a:t>
            </a:fld>
            <a:endParaRPr lang="en-IN"/>
          </a:p>
        </p:txBody>
      </p:sp>
    </p:spTree>
    <p:extLst>
      <p:ext uri="{BB962C8B-B14F-4D97-AF65-F5344CB8AC3E}">
        <p14:creationId xmlns:p14="http://schemas.microsoft.com/office/powerpoint/2010/main" val="219456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361" rtl="0" eaLnBrk="1" latinLnBrk="0" hangingPunct="1">
        <a:spcBef>
          <a:spcPct val="0"/>
        </a:spcBef>
        <a:buNone/>
        <a:defRPr sz="3200" kern="1200">
          <a:solidFill>
            <a:schemeClr val="tx1"/>
          </a:solidFill>
          <a:latin typeface="+mj-lt"/>
          <a:ea typeface="+mj-ea"/>
          <a:cs typeface="+mj-cs"/>
        </a:defRPr>
      </a:lvl1pPr>
    </p:titleStyle>
    <p:bodyStyle>
      <a:lvl1pPr marL="342885" indent="-342885" algn="l" defTabSz="914361" rtl="0" eaLnBrk="1" latinLnBrk="0" hangingPunct="1">
        <a:spcBef>
          <a:spcPct val="20000"/>
        </a:spcBef>
        <a:buSzPct val="75000"/>
        <a:buFontTx/>
        <a:buBlip>
          <a:blip r:embed="rId13"/>
        </a:buBlip>
        <a:defRPr sz="2800" kern="1200">
          <a:solidFill>
            <a:schemeClr val="tx1"/>
          </a:solidFill>
          <a:latin typeface="+mn-lt"/>
          <a:ea typeface="+mn-ea"/>
          <a:cs typeface="+mn-cs"/>
        </a:defRPr>
      </a:lvl1pPr>
      <a:lvl2pPr marL="742919" indent="-285738" algn="l" defTabSz="914361" rtl="0" eaLnBrk="1" latinLnBrk="0" hangingPunct="1">
        <a:spcBef>
          <a:spcPct val="20000"/>
        </a:spcBef>
        <a:buSzPct val="75000"/>
        <a:buFontTx/>
        <a:buBlip>
          <a:blip r:embed="rId13"/>
        </a:buBlip>
        <a:defRPr sz="2400" kern="1200">
          <a:solidFill>
            <a:schemeClr val="tx1"/>
          </a:solidFill>
          <a:latin typeface="+mn-lt"/>
          <a:ea typeface="+mn-ea"/>
          <a:cs typeface="+mn-cs"/>
        </a:defRPr>
      </a:lvl2pPr>
      <a:lvl3pPr marL="1142952" indent="-228591" algn="l" defTabSz="914361" rtl="0" eaLnBrk="1" latinLnBrk="0" hangingPunct="1">
        <a:spcBef>
          <a:spcPct val="20000"/>
        </a:spcBef>
        <a:buSzPct val="75000"/>
        <a:buFontTx/>
        <a:buBlip>
          <a:blip r:embed="rId13"/>
        </a:buBlip>
        <a:defRPr sz="2000" kern="1200">
          <a:solidFill>
            <a:schemeClr val="tx1"/>
          </a:solidFill>
          <a:latin typeface="+mn-lt"/>
          <a:ea typeface="+mn-ea"/>
          <a:cs typeface="+mn-cs"/>
        </a:defRPr>
      </a:lvl3pPr>
      <a:lvl4pPr marL="1600133" indent="-228591" algn="l" defTabSz="914361" rtl="0" eaLnBrk="1" latinLnBrk="0" hangingPunct="1">
        <a:spcBef>
          <a:spcPct val="20000"/>
        </a:spcBef>
        <a:buSzPct val="75000"/>
        <a:buFontTx/>
        <a:buBlip>
          <a:blip r:embed="rId13"/>
        </a:buBlip>
        <a:defRPr sz="1900" kern="1200">
          <a:solidFill>
            <a:schemeClr val="tx1"/>
          </a:solidFill>
          <a:latin typeface="+mn-lt"/>
          <a:ea typeface="+mn-ea"/>
          <a:cs typeface="+mn-cs"/>
        </a:defRPr>
      </a:lvl4pPr>
      <a:lvl5pPr marL="2057315" indent="-228591" algn="l" defTabSz="914361" rtl="0" eaLnBrk="1" latinLnBrk="0" hangingPunct="1">
        <a:spcBef>
          <a:spcPct val="20000"/>
        </a:spcBef>
        <a:buSzPct val="75000"/>
        <a:buFontTx/>
        <a:buBlip>
          <a:blip r:embed="rId13"/>
        </a:buBlip>
        <a:defRPr sz="1900" kern="1200">
          <a:solidFill>
            <a:schemeClr val="tx1"/>
          </a:solidFill>
          <a:latin typeface="+mn-lt"/>
          <a:ea typeface="+mn-ea"/>
          <a:cs typeface="+mn-cs"/>
        </a:defRPr>
      </a:lvl5pPr>
      <a:lvl6pPr marL="2514495"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www.kotaklife.com/assets/images/uploads/why_kotak/section38_39_45_o%20f_insurance_act_1938.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1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5"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Revival</a:t>
            </a:r>
            <a:endParaRPr lang="en-US" sz="2800"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a:off x="633008" y="1268760"/>
            <a:ext cx="10722265" cy="2882136"/>
          </a:xfrm>
          <a:prstGeom prst="rect">
            <a:avLst/>
          </a:prstGeom>
        </p:spPr>
        <p:txBody>
          <a:bodyPr wrap="square">
            <a:spAutoFit/>
          </a:bodyPr>
          <a:lstStyle/>
          <a:p>
            <a:pPr marL="342900" indent="-342900" algn="just">
              <a:lnSpc>
                <a:spcPct val="112000"/>
              </a:lnSpc>
              <a:spcAft>
                <a:spcPts val="600"/>
              </a:spcAft>
              <a:buClr>
                <a:schemeClr val="tx2"/>
              </a:buClr>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 </a:t>
            </a:r>
            <a:r>
              <a:rPr lang="en-US" sz="1600" dirty="0">
                <a:latin typeface="Calibri" panose="020F0502020204030204" pitchFamily="34" charset="0"/>
                <a:cs typeface="Calibri" panose="020F0502020204030204" pitchFamily="34" charset="0"/>
              </a:rPr>
              <a:t>lapsed policy can be revived for full benefits on revival within five years from the date of first unpaid premium or before end of policy term, whichever is earlier</a:t>
            </a:r>
            <a:r>
              <a:rPr lang="en-US" sz="1600" dirty="0" smtClean="0">
                <a:latin typeface="Calibri" panose="020F0502020204030204" pitchFamily="34" charset="0"/>
                <a:cs typeface="Calibri" panose="020F0502020204030204" pitchFamily="34" charset="0"/>
              </a:rPr>
              <a:t>. </a:t>
            </a:r>
          </a:p>
          <a:p>
            <a:pPr marL="800081" lvl="1" indent="-342900" algn="just">
              <a:lnSpc>
                <a:spcPct val="112000"/>
              </a:lnSpc>
              <a:spcAft>
                <a:spcPts val="600"/>
              </a:spcAft>
              <a:buClr>
                <a:schemeClr val="tx2"/>
              </a:buClr>
              <a:buFont typeface="Courier New" panose="02070309020205020404" pitchFamily="49" charset="0"/>
              <a:buChar char="o"/>
            </a:pPr>
            <a:r>
              <a:rPr lang="en-US" sz="1600" b="1" dirty="0">
                <a:latin typeface="Calibri" panose="020F0502020204030204" pitchFamily="34" charset="0"/>
                <a:cs typeface="Calibri" panose="020F0502020204030204" pitchFamily="34" charset="0"/>
              </a:rPr>
              <a:t>if the payment is made </a:t>
            </a:r>
            <a:r>
              <a:rPr lang="en-US" sz="1600" b="1" u="sng" dirty="0">
                <a:latin typeface="Calibri" panose="020F0502020204030204" pitchFamily="34" charset="0"/>
                <a:cs typeface="Calibri" panose="020F0502020204030204" pitchFamily="34" charset="0"/>
              </a:rPr>
              <a:t>within six months </a:t>
            </a:r>
            <a:r>
              <a:rPr lang="en-US" sz="1600" b="1" dirty="0">
                <a:latin typeface="Calibri" panose="020F0502020204030204" pitchFamily="34" charset="0"/>
                <a:cs typeface="Calibri" panose="020F0502020204030204" pitchFamily="34" charset="0"/>
              </a:rPr>
              <a:t>from the date of first unpaid premium </a:t>
            </a:r>
            <a:r>
              <a:rPr lang="en-US" sz="1600" dirty="0" smtClean="0">
                <a:latin typeface="Calibri" panose="020F0502020204030204" pitchFamily="34" charset="0"/>
                <a:cs typeface="Calibri" panose="020F0502020204030204" pitchFamily="34" charset="0"/>
              </a:rPr>
              <a:t>- the </a:t>
            </a:r>
            <a:r>
              <a:rPr lang="en-US" sz="1600" dirty="0">
                <a:latin typeface="Calibri" panose="020F0502020204030204" pitchFamily="34" charset="0"/>
                <a:cs typeface="Calibri" panose="020F0502020204030204" pitchFamily="34" charset="0"/>
              </a:rPr>
              <a:t>policy </a:t>
            </a:r>
            <a:r>
              <a:rPr lang="en-US" sz="1600" dirty="0" smtClean="0">
                <a:latin typeface="Calibri" panose="020F0502020204030204" pitchFamily="34" charset="0"/>
                <a:cs typeface="Calibri" panose="020F0502020204030204" pitchFamily="34" charset="0"/>
              </a:rPr>
              <a:t>can be revived without </a:t>
            </a:r>
            <a:r>
              <a:rPr lang="en-US" sz="1600" dirty="0">
                <a:latin typeface="Calibri" panose="020F0502020204030204" pitchFamily="34" charset="0"/>
                <a:cs typeface="Calibri" panose="020F0502020204030204" pitchFamily="34" charset="0"/>
              </a:rPr>
              <a:t>evidence of </a:t>
            </a:r>
            <a:r>
              <a:rPr lang="en-US" sz="1600" dirty="0" smtClean="0">
                <a:latin typeface="Calibri" panose="020F0502020204030204" pitchFamily="34" charset="0"/>
                <a:cs typeface="Calibri" panose="020F0502020204030204" pitchFamily="34" charset="0"/>
              </a:rPr>
              <a:t>good </a:t>
            </a:r>
            <a:r>
              <a:rPr lang="en-US" sz="1600" dirty="0">
                <a:latin typeface="Calibri" panose="020F0502020204030204" pitchFamily="34" charset="0"/>
                <a:cs typeface="Calibri" panose="020F0502020204030204" pitchFamily="34" charset="0"/>
              </a:rPr>
              <a:t>health on payment of the outstanding premiums without paying any late payment charge</a:t>
            </a:r>
            <a:r>
              <a:rPr lang="en-US" sz="1600" dirty="0" smtClean="0">
                <a:latin typeface="Calibri" panose="020F0502020204030204" pitchFamily="34" charset="0"/>
                <a:cs typeface="Calibri" panose="020F0502020204030204" pitchFamily="34" charset="0"/>
              </a:rPr>
              <a:t>, </a:t>
            </a:r>
          </a:p>
          <a:p>
            <a:pPr marL="800081" lvl="1" indent="-342900" algn="just">
              <a:lnSpc>
                <a:spcPct val="112000"/>
              </a:lnSpc>
              <a:spcAft>
                <a:spcPts val="600"/>
              </a:spcAft>
              <a:buClr>
                <a:schemeClr val="tx2"/>
              </a:buClr>
              <a:buFont typeface="Courier New" panose="02070309020205020404" pitchFamily="49" charset="0"/>
              <a:buChar char="o"/>
            </a:pPr>
            <a:r>
              <a:rPr lang="en-US" sz="1600" b="1" dirty="0" smtClean="0">
                <a:latin typeface="Calibri" panose="020F0502020204030204" pitchFamily="34" charset="0"/>
                <a:cs typeface="Calibri" panose="020F0502020204030204" pitchFamily="34" charset="0"/>
              </a:rPr>
              <a:t>if the payment is made </a:t>
            </a:r>
            <a:r>
              <a:rPr lang="en-US" sz="1600" b="1" u="sng" dirty="0" smtClean="0">
                <a:latin typeface="Calibri" panose="020F0502020204030204" pitchFamily="34" charset="0"/>
                <a:cs typeface="Calibri" panose="020F0502020204030204" pitchFamily="34" charset="0"/>
              </a:rPr>
              <a:t>after six months </a:t>
            </a:r>
            <a:r>
              <a:rPr lang="en-US" sz="1600" b="1" dirty="0" smtClean="0">
                <a:latin typeface="Calibri" panose="020F0502020204030204" pitchFamily="34" charset="0"/>
                <a:cs typeface="Calibri" panose="020F0502020204030204" pitchFamily="34" charset="0"/>
              </a:rPr>
              <a:t>from the date of first unpaid premium </a:t>
            </a:r>
            <a:r>
              <a:rPr lang="en-US" sz="1600" dirty="0" smtClean="0">
                <a:latin typeface="Calibri" panose="020F0502020204030204" pitchFamily="34" charset="0"/>
                <a:cs typeface="Calibri" panose="020F0502020204030204" pitchFamily="34" charset="0"/>
              </a:rPr>
              <a:t>- evidence </a:t>
            </a:r>
            <a:r>
              <a:rPr lang="en-US" sz="1600" dirty="0">
                <a:latin typeface="Calibri" panose="020F0502020204030204" pitchFamily="34" charset="0"/>
                <a:cs typeface="Calibri" panose="020F0502020204030204" pitchFamily="34" charset="0"/>
              </a:rPr>
              <a:t>of good health would be required along with payment of outstanding premiums without paying any late payment charge</a:t>
            </a:r>
            <a:r>
              <a:rPr lang="en-US" sz="1600" dirty="0" smtClean="0">
                <a:latin typeface="Calibri" panose="020F0502020204030204" pitchFamily="34" charset="0"/>
                <a:cs typeface="Calibri" panose="020F0502020204030204" pitchFamily="34" charset="0"/>
              </a:rPr>
              <a:t>. </a:t>
            </a:r>
          </a:p>
          <a:p>
            <a:pPr marL="342900" indent="-342900" algn="just">
              <a:lnSpc>
                <a:spcPct val="112000"/>
              </a:lnSpc>
              <a:spcAft>
                <a:spcPts val="600"/>
              </a:spcAft>
              <a:buClr>
                <a:schemeClr val="tx2"/>
              </a:buClr>
              <a:buFont typeface="Arial" panose="020B0604020202020204" pitchFamily="34" charset="0"/>
              <a:buChar char="•"/>
            </a:pPr>
            <a:r>
              <a:rPr lang="en-US" sz="1600" dirty="0">
                <a:latin typeface="Calibri" panose="020F0502020204030204" pitchFamily="34" charset="0"/>
                <a:cs typeface="Calibri" panose="020F0502020204030204" pitchFamily="34" charset="0"/>
              </a:rPr>
              <a:t>All benefits under the policy shall be reinstated on the revival of the policy. Revival of the policy shall be based on Underwriting Policy of the Company. </a:t>
            </a:r>
            <a:endParaRPr lang="en-US" sz="1600" dirty="0" smtClean="0">
              <a:latin typeface="Calibri" panose="020F0502020204030204" pitchFamily="34" charset="0"/>
              <a:cs typeface="Calibri" panose="020F0502020204030204" pitchFamily="34" charset="0"/>
            </a:endParaRPr>
          </a:p>
          <a:p>
            <a:pPr marL="342900" indent="-342900" algn="just">
              <a:lnSpc>
                <a:spcPct val="112000"/>
              </a:lnSpc>
              <a:spcAft>
                <a:spcPts val="600"/>
              </a:spcAft>
              <a:buClr>
                <a:schemeClr val="tx2"/>
              </a:buClr>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If </a:t>
            </a:r>
            <a:r>
              <a:rPr lang="en-US" sz="1600" dirty="0">
                <a:latin typeface="Calibri" panose="020F0502020204030204" pitchFamily="34" charset="0"/>
                <a:cs typeface="Calibri" panose="020F0502020204030204" pitchFamily="34" charset="0"/>
              </a:rPr>
              <a:t>a lapsed policy is not revived during the revival period, the policy shall be terminated without paying any benefits</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2824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5"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Section 41</a:t>
            </a:r>
            <a:endParaRPr lang="en-US" sz="2800" dirty="0">
              <a:solidFill>
                <a:schemeClr val="bg1"/>
              </a:solidFill>
              <a:latin typeface="Calibri" panose="020F0502020204030204" pitchFamily="34" charset="0"/>
              <a:cs typeface="Calibri" panose="020F0502020204030204" pitchFamily="34" charset="0"/>
            </a:endParaRPr>
          </a:p>
        </p:txBody>
      </p:sp>
      <p:sp>
        <p:nvSpPr>
          <p:cNvPr id="7" name="Rectangle 6"/>
          <p:cNvSpPr/>
          <p:nvPr/>
        </p:nvSpPr>
        <p:spPr>
          <a:xfrm>
            <a:off x="646110" y="1172514"/>
            <a:ext cx="10722265" cy="2883482"/>
          </a:xfrm>
          <a:prstGeom prst="rect">
            <a:avLst/>
          </a:prstGeom>
        </p:spPr>
        <p:txBody>
          <a:bodyPr wrap="square">
            <a:spAutoFit/>
          </a:bodyPr>
          <a:lstStyle/>
          <a:p>
            <a:pPr algn="just">
              <a:lnSpc>
                <a:spcPct val="114000"/>
              </a:lnSpc>
            </a:pPr>
            <a:r>
              <a:rPr lang="en-US" sz="1600" b="1" dirty="0" smtClean="0">
                <a:latin typeface="Calibri" panose="020F0502020204030204" pitchFamily="34" charset="0"/>
                <a:cs typeface="Calibri" panose="020F0502020204030204" pitchFamily="34" charset="0"/>
              </a:rPr>
              <a:t>Extract </a:t>
            </a:r>
            <a:r>
              <a:rPr lang="en-US" sz="1600" b="1" dirty="0">
                <a:latin typeface="Calibri" panose="020F0502020204030204" pitchFamily="34" charset="0"/>
                <a:cs typeface="Calibri" panose="020F0502020204030204" pitchFamily="34" charset="0"/>
              </a:rPr>
              <a:t>of Section 41 of the Insurance Act, 1938 as amended from time to time states</a:t>
            </a:r>
            <a:r>
              <a:rPr lang="en-US" sz="1600" b="1" dirty="0" smtClean="0">
                <a:latin typeface="Calibri" panose="020F0502020204030204" pitchFamily="34" charset="0"/>
                <a:cs typeface="Calibri" panose="020F0502020204030204" pitchFamily="34" charset="0"/>
              </a:rPr>
              <a:t>:</a:t>
            </a:r>
          </a:p>
          <a:p>
            <a:pPr algn="just">
              <a:lnSpc>
                <a:spcPct val="114000"/>
              </a:lnSpc>
            </a:pPr>
            <a:endParaRPr lang="en-US" sz="1600" dirty="0">
              <a:latin typeface="Calibri" panose="020F0502020204030204" pitchFamily="34" charset="0"/>
              <a:cs typeface="Calibri" panose="020F0502020204030204" pitchFamily="34" charset="0"/>
            </a:endParaRPr>
          </a:p>
          <a:p>
            <a:pPr marL="342900" indent="-342900" algn="just">
              <a:lnSpc>
                <a:spcPct val="114000"/>
              </a:lnSpc>
              <a:buAutoNum type="arabicParenBoth"/>
            </a:pPr>
            <a:r>
              <a:rPr lang="en-US" sz="1600" dirty="0" smtClean="0">
                <a:latin typeface="Calibri" panose="020F0502020204030204" pitchFamily="34" charset="0"/>
                <a:cs typeface="Calibri" panose="020F0502020204030204" pitchFamily="34" charset="0"/>
              </a:rPr>
              <a:t>No </a:t>
            </a:r>
            <a:r>
              <a:rPr lang="en-US" sz="1600" dirty="0">
                <a:latin typeface="Calibri" panose="020F0502020204030204" pitchFamily="34" charset="0"/>
                <a:cs typeface="Calibri" panose="020F0502020204030204" pitchFamily="34" charset="0"/>
              </a:rPr>
              <a:t>person shall allow or offer to allow, either directly or indirectly, as an inducement </a:t>
            </a:r>
            <a:r>
              <a:rPr lang="en-US" sz="1600" dirty="0" smtClean="0">
                <a:latin typeface="Calibri" panose="020F0502020204030204" pitchFamily="34" charset="0"/>
                <a:cs typeface="Calibri" panose="020F0502020204030204" pitchFamily="34" charset="0"/>
              </a:rPr>
              <a:t>to any </a:t>
            </a:r>
            <a:r>
              <a:rPr lang="en-US" sz="1600" dirty="0">
                <a:latin typeface="Calibri" panose="020F0502020204030204" pitchFamily="34" charset="0"/>
                <a:cs typeface="Calibri" panose="020F0502020204030204" pitchFamily="34" charset="0"/>
              </a:rPr>
              <a:t>person to take or renew or continue an insurance in respect of any kind of </a:t>
            </a:r>
            <a:r>
              <a:rPr lang="en-US" sz="1600" dirty="0" smtClean="0">
                <a:latin typeface="Calibri" panose="020F0502020204030204" pitchFamily="34" charset="0"/>
                <a:cs typeface="Calibri" panose="020F0502020204030204" pitchFamily="34" charset="0"/>
              </a:rPr>
              <a:t>risk relating </a:t>
            </a:r>
            <a:r>
              <a:rPr lang="en-US" sz="1600" dirty="0">
                <a:latin typeface="Calibri" panose="020F0502020204030204" pitchFamily="34" charset="0"/>
                <a:cs typeface="Calibri" panose="020F0502020204030204" pitchFamily="34" charset="0"/>
              </a:rPr>
              <a:t>to lives or property in India, any rebate of the whole or part of the </a:t>
            </a:r>
            <a:r>
              <a:rPr lang="en-US" sz="1600" dirty="0" smtClean="0">
                <a:latin typeface="Calibri" panose="020F0502020204030204" pitchFamily="34" charset="0"/>
                <a:cs typeface="Calibri" panose="020F0502020204030204" pitchFamily="34" charset="0"/>
              </a:rPr>
              <a:t>commission payable </a:t>
            </a:r>
            <a:r>
              <a:rPr lang="en-US" sz="1600" dirty="0">
                <a:latin typeface="Calibri" panose="020F0502020204030204" pitchFamily="34" charset="0"/>
                <a:cs typeface="Calibri" panose="020F0502020204030204" pitchFamily="34" charset="0"/>
              </a:rPr>
              <a:t>or any rebate of the premium shown on the policy, nor shall any person </a:t>
            </a:r>
            <a:r>
              <a:rPr lang="en-US" sz="1600" dirty="0" smtClean="0">
                <a:latin typeface="Calibri" panose="020F0502020204030204" pitchFamily="34" charset="0"/>
                <a:cs typeface="Calibri" panose="020F0502020204030204" pitchFamily="34" charset="0"/>
              </a:rPr>
              <a:t>taking out </a:t>
            </a:r>
            <a:r>
              <a:rPr lang="en-US" sz="1600" dirty="0">
                <a:latin typeface="Calibri" panose="020F0502020204030204" pitchFamily="34" charset="0"/>
                <a:cs typeface="Calibri" panose="020F0502020204030204" pitchFamily="34" charset="0"/>
              </a:rPr>
              <a:t>or renewing or continuing a policy accept any rebate, except such rebate as may </a:t>
            </a:r>
            <a:r>
              <a:rPr lang="en-US" sz="1600" dirty="0" smtClean="0">
                <a:latin typeface="Calibri" panose="020F0502020204030204" pitchFamily="34" charset="0"/>
                <a:cs typeface="Calibri" panose="020F0502020204030204" pitchFamily="34" charset="0"/>
              </a:rPr>
              <a:t>be allowed </a:t>
            </a:r>
            <a:r>
              <a:rPr lang="en-US" sz="1600" dirty="0">
                <a:latin typeface="Calibri" panose="020F0502020204030204" pitchFamily="34" charset="0"/>
                <a:cs typeface="Calibri" panose="020F0502020204030204" pitchFamily="34" charset="0"/>
              </a:rPr>
              <a:t>in accordance with the published prospectuses or tables of the </a:t>
            </a:r>
            <a:r>
              <a:rPr lang="en-US" sz="1600" dirty="0" smtClean="0">
                <a:latin typeface="Calibri" panose="020F0502020204030204" pitchFamily="34" charset="0"/>
                <a:cs typeface="Calibri" panose="020F0502020204030204" pitchFamily="34" charset="0"/>
              </a:rPr>
              <a:t>insurer.</a:t>
            </a:r>
          </a:p>
          <a:p>
            <a:pPr marL="342900" indent="-342900" algn="just">
              <a:lnSpc>
                <a:spcPct val="114000"/>
              </a:lnSpc>
              <a:buAutoNum type="arabicParenBoth"/>
            </a:pPr>
            <a:endParaRPr lang="en-US" sz="1600" dirty="0">
              <a:latin typeface="Calibri" panose="020F0502020204030204" pitchFamily="34" charset="0"/>
              <a:cs typeface="Calibri" panose="020F0502020204030204" pitchFamily="34" charset="0"/>
            </a:endParaRPr>
          </a:p>
          <a:p>
            <a:pPr marL="342900" indent="-342900" algn="just">
              <a:lnSpc>
                <a:spcPct val="114000"/>
              </a:lnSpc>
              <a:buAutoNum type="arabicParenBoth"/>
            </a:pPr>
            <a:r>
              <a:rPr lang="en-US" sz="1600" dirty="0" smtClean="0">
                <a:latin typeface="Calibri" panose="020F0502020204030204" pitchFamily="34" charset="0"/>
                <a:cs typeface="Calibri" panose="020F0502020204030204" pitchFamily="34" charset="0"/>
              </a:rPr>
              <a:t>Any </a:t>
            </a:r>
            <a:r>
              <a:rPr lang="en-US" sz="1600" dirty="0">
                <a:latin typeface="Calibri" panose="020F0502020204030204" pitchFamily="34" charset="0"/>
                <a:cs typeface="Calibri" panose="020F0502020204030204" pitchFamily="34" charset="0"/>
              </a:rPr>
              <a:t>person making default in complying with the provisions of this section shall </a:t>
            </a:r>
            <a:r>
              <a:rPr lang="en-US" sz="1600" dirty="0" smtClean="0">
                <a:latin typeface="Calibri" panose="020F0502020204030204" pitchFamily="34" charset="0"/>
                <a:cs typeface="Calibri" panose="020F0502020204030204" pitchFamily="34" charset="0"/>
              </a:rPr>
              <a:t>be liable </a:t>
            </a:r>
            <a:r>
              <a:rPr lang="en-US" sz="1600" dirty="0">
                <a:latin typeface="Calibri" panose="020F0502020204030204" pitchFamily="34" charset="0"/>
                <a:cs typeface="Calibri" panose="020F0502020204030204" pitchFamily="34" charset="0"/>
              </a:rPr>
              <a:t>for a penalty which may extend to ten lakh rupees</a:t>
            </a:r>
            <a:r>
              <a:rPr lang="en-US" sz="1600" dirty="0" smtClean="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sp>
        <p:nvSpPr>
          <p:cNvPr id="6" name="Rectangle 5"/>
          <p:cNvSpPr/>
          <p:nvPr/>
        </p:nvSpPr>
        <p:spPr>
          <a:xfrm>
            <a:off x="646110" y="4365104"/>
            <a:ext cx="10722265" cy="2041328"/>
          </a:xfrm>
          <a:prstGeom prst="rect">
            <a:avLst/>
          </a:prstGeom>
        </p:spPr>
        <p:txBody>
          <a:bodyPr wrap="square">
            <a:spAutoFit/>
          </a:bodyPr>
          <a:lstStyle/>
          <a:p>
            <a:pPr algn="just">
              <a:lnSpc>
                <a:spcPct val="114000"/>
              </a:lnSpc>
            </a:pPr>
            <a:r>
              <a:rPr lang="en-IN" sz="1600" b="1" dirty="0" smtClean="0">
                <a:latin typeface="Calibri" panose="020F0502020204030204" pitchFamily="34" charset="0"/>
                <a:cs typeface="Calibri" panose="020F0502020204030204" pitchFamily="34" charset="0"/>
              </a:rPr>
              <a:t>Section </a:t>
            </a:r>
            <a:r>
              <a:rPr lang="en-IN" sz="1600" b="1" dirty="0">
                <a:latin typeface="Calibri" panose="020F0502020204030204" pitchFamily="34" charset="0"/>
                <a:cs typeface="Calibri" panose="020F0502020204030204" pitchFamily="34" charset="0"/>
              </a:rPr>
              <a:t>45 of the insurance Act, 1938 as amended from time to time states </a:t>
            </a:r>
            <a:r>
              <a:rPr lang="en-IN" sz="1600" b="1" dirty="0" smtClean="0">
                <a:latin typeface="Calibri" panose="020F0502020204030204" pitchFamily="34" charset="0"/>
                <a:cs typeface="Calibri" panose="020F0502020204030204" pitchFamily="34" charset="0"/>
              </a:rPr>
              <a:t>that:</a:t>
            </a:r>
          </a:p>
          <a:p>
            <a:pPr algn="just">
              <a:lnSpc>
                <a:spcPct val="114000"/>
              </a:lnSpc>
            </a:pPr>
            <a:endParaRPr lang="en-IN" sz="1600" b="1" dirty="0" smtClean="0">
              <a:latin typeface="Calibri" panose="020F0502020204030204" pitchFamily="34" charset="0"/>
              <a:cs typeface="Calibri" panose="020F0502020204030204" pitchFamily="34" charset="0"/>
            </a:endParaRPr>
          </a:p>
          <a:p>
            <a:pPr algn="just">
              <a:lnSpc>
                <a:spcPct val="114000"/>
              </a:lnSpc>
            </a:pPr>
            <a:r>
              <a:rPr lang="en-US" sz="1600" dirty="0">
                <a:latin typeface="Calibri" panose="020F0502020204030204" pitchFamily="34" charset="0"/>
                <a:cs typeface="Calibri" panose="020F0502020204030204" pitchFamily="34" charset="0"/>
              </a:rPr>
              <a:t>Fraud and Misstatement would be dealt with in accordance with provisions of Section 45 of the Insurance Act, 1938 as amended from time to time. </a:t>
            </a:r>
            <a:endParaRPr lang="en-US" sz="1600" dirty="0" smtClean="0">
              <a:latin typeface="Calibri" panose="020F0502020204030204" pitchFamily="34" charset="0"/>
              <a:cs typeface="Calibri" panose="020F0502020204030204" pitchFamily="34" charset="0"/>
            </a:endParaRPr>
          </a:p>
          <a:p>
            <a:pPr algn="just">
              <a:lnSpc>
                <a:spcPct val="114000"/>
              </a:lnSpc>
            </a:pPr>
            <a:r>
              <a:rPr lang="en-US" sz="1600" dirty="0" smtClean="0">
                <a:latin typeface="Calibri" panose="020F0502020204030204" pitchFamily="34" charset="0"/>
                <a:cs typeface="Calibri" panose="020F0502020204030204" pitchFamily="34" charset="0"/>
              </a:rPr>
              <a:t>Please </a:t>
            </a:r>
            <a:r>
              <a:rPr lang="en-US" sz="1600" dirty="0">
                <a:latin typeface="Calibri" panose="020F0502020204030204" pitchFamily="34" charset="0"/>
                <a:cs typeface="Calibri" panose="020F0502020204030204" pitchFamily="34" charset="0"/>
              </a:rPr>
              <a:t>visit our website for more details: </a:t>
            </a:r>
            <a:endParaRPr lang="en-US" sz="1600" dirty="0" smtClean="0">
              <a:latin typeface="Calibri" panose="020F0502020204030204" pitchFamily="34" charset="0"/>
              <a:cs typeface="Calibri" panose="020F0502020204030204" pitchFamily="34" charset="0"/>
            </a:endParaRPr>
          </a:p>
          <a:p>
            <a:pPr algn="just">
              <a:lnSpc>
                <a:spcPct val="114000"/>
              </a:lnSpc>
            </a:pPr>
            <a:r>
              <a:rPr lang="en-US" sz="1600" u="sng" dirty="0" smtClean="0">
                <a:latin typeface="Calibri" panose="020F0502020204030204" pitchFamily="34" charset="0"/>
                <a:cs typeface="Calibri" panose="020F0502020204030204" pitchFamily="34" charset="0"/>
                <a:hlinkClick r:id="rId2"/>
              </a:rPr>
              <a:t>https</a:t>
            </a:r>
            <a:r>
              <a:rPr lang="en-US" sz="1600" u="sng" dirty="0">
                <a:latin typeface="Calibri" panose="020F0502020204030204" pitchFamily="34" charset="0"/>
                <a:cs typeface="Calibri" panose="020F0502020204030204" pitchFamily="34" charset="0"/>
                <a:hlinkClick r:id="rId2"/>
              </a:rPr>
              <a:t>://www.kotaklife.com/assets/images/uploads/why_kotak/section38_39_45_o </a:t>
            </a:r>
            <a:r>
              <a:rPr lang="en-US" sz="1600" u="sng" dirty="0" smtClean="0">
                <a:latin typeface="Calibri" panose="020F0502020204030204" pitchFamily="34" charset="0"/>
                <a:cs typeface="Calibri" panose="020F0502020204030204" pitchFamily="34" charset="0"/>
                <a:hlinkClick r:id="rId2"/>
              </a:rPr>
              <a:t>f_insurance_act_1938.pdf</a:t>
            </a:r>
            <a:endParaRPr lang="en-IN" sz="1600" b="1" dirty="0" smtClean="0">
              <a:latin typeface="Calibri" panose="020F0502020204030204" pitchFamily="34" charset="0"/>
              <a:cs typeface="Calibri" panose="020F0502020204030204" pitchFamily="34" charset="0"/>
            </a:endParaRPr>
          </a:p>
          <a:p>
            <a:pPr algn="just">
              <a:lnSpc>
                <a:spcPct val="114000"/>
              </a:lnSpc>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632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633008" y="295104"/>
            <a:ext cx="8556512" cy="705907"/>
          </a:xfrm>
        </p:spPr>
        <p:txBody>
          <a:bodyPr>
            <a:normAutofit/>
          </a:bodyPr>
          <a:lstStyle/>
          <a:p>
            <a:r>
              <a:rPr lang="en-US" sz="2000" b="1" dirty="0" smtClean="0">
                <a:solidFill>
                  <a:schemeClr val="bg1"/>
                </a:solidFill>
                <a:latin typeface="Calibri" panose="020F0502020204030204" pitchFamily="34" charset="0"/>
                <a:cs typeface="Calibri" panose="020F0502020204030204" pitchFamily="34" charset="0"/>
              </a:rPr>
              <a:t>Section 45</a:t>
            </a:r>
            <a:endParaRPr lang="en-US" sz="2000" b="1" dirty="0">
              <a:solidFill>
                <a:schemeClr val="bg1"/>
              </a:solidFill>
              <a:latin typeface="Calibri" panose="020F0502020204030204" pitchFamily="34" charset="0"/>
              <a:cs typeface="Calibri" panose="020F0502020204030204" pitchFamily="34" charset="0"/>
            </a:endParaRPr>
          </a:p>
        </p:txBody>
      </p:sp>
      <p:sp>
        <p:nvSpPr>
          <p:cNvPr id="6" name="Rectangle 5"/>
          <p:cNvSpPr/>
          <p:nvPr/>
        </p:nvSpPr>
        <p:spPr>
          <a:xfrm rot="16200000">
            <a:off x="3012371" y="-2322428"/>
            <a:ext cx="6171099" cy="121958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IN" dirty="0">
              <a:latin typeface="Calibri" panose="020F0502020204030204" pitchFamily="34" charset="0"/>
              <a:cs typeface="Calibri" panose="020F0502020204030204" pitchFamily="34" charset="0"/>
            </a:endParaRPr>
          </a:p>
        </p:txBody>
      </p:sp>
      <p:sp>
        <p:nvSpPr>
          <p:cNvPr id="8" name="Rectangle 7"/>
          <p:cNvSpPr/>
          <p:nvPr/>
        </p:nvSpPr>
        <p:spPr>
          <a:xfrm>
            <a:off x="765820" y="3212976"/>
            <a:ext cx="10945216" cy="738664"/>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BEWARE OF SPURIOUS PHONE CALLS AND FICTITIOUS /FRAUDULENT OFFERS</a:t>
            </a:r>
            <a:endParaRPr lang="en-US" sz="1400" dirty="0">
              <a:latin typeface="Calibri" panose="020F0502020204030204" pitchFamily="34" charset="0"/>
              <a:cs typeface="Calibri" panose="020F0502020204030204" pitchFamily="34" charset="0"/>
            </a:endParaRPr>
          </a:p>
          <a:p>
            <a:r>
              <a:rPr lang="en-US" sz="1400" dirty="0" smtClean="0">
                <a:solidFill>
                  <a:srgbClr val="2B2A29"/>
                </a:solidFill>
                <a:latin typeface="Calibri" panose="020F0502020204030204" pitchFamily="34" charset="0"/>
                <a:cs typeface="Calibri" panose="020F0502020204030204" pitchFamily="34" charset="0"/>
              </a:rPr>
              <a:t>IRDAI </a:t>
            </a:r>
            <a:r>
              <a:rPr lang="en-US" sz="1400" dirty="0">
                <a:solidFill>
                  <a:srgbClr val="2B2A29"/>
                </a:solidFill>
                <a:latin typeface="Calibri" panose="020F0502020204030204" pitchFamily="34" charset="0"/>
                <a:cs typeface="Calibri" panose="020F0502020204030204" pitchFamily="34" charset="0"/>
              </a:rPr>
              <a:t>is not involved in activities like selling insurance </a:t>
            </a:r>
            <a:r>
              <a:rPr lang="en-US" sz="1400" dirty="0" smtClean="0">
                <a:solidFill>
                  <a:srgbClr val="2B2A29"/>
                </a:solidFill>
                <a:latin typeface="Calibri" panose="020F0502020204030204" pitchFamily="34" charset="0"/>
                <a:cs typeface="Calibri" panose="020F0502020204030204" pitchFamily="34" charset="0"/>
              </a:rPr>
              <a:t>policies, announcing </a:t>
            </a:r>
            <a:r>
              <a:rPr lang="en-US" sz="1400" dirty="0">
                <a:solidFill>
                  <a:srgbClr val="2B2A29"/>
                </a:solidFill>
                <a:latin typeface="Calibri" panose="020F0502020204030204" pitchFamily="34" charset="0"/>
                <a:cs typeface="Calibri" panose="020F0502020204030204" pitchFamily="34" charset="0"/>
              </a:rPr>
              <a:t>bonus or investment of premiums. </a:t>
            </a:r>
            <a:r>
              <a:rPr lang="en-US" sz="1400" dirty="0" smtClean="0">
                <a:solidFill>
                  <a:srgbClr val="2B2A29"/>
                </a:solidFill>
                <a:latin typeface="Calibri" panose="020F0502020204030204" pitchFamily="34" charset="0"/>
                <a:cs typeface="Calibri" panose="020F0502020204030204" pitchFamily="34" charset="0"/>
              </a:rPr>
              <a:t>Public receiving </a:t>
            </a:r>
            <a:r>
              <a:rPr lang="en-US" sz="1400" dirty="0">
                <a:solidFill>
                  <a:srgbClr val="2B2A29"/>
                </a:solidFill>
                <a:latin typeface="Calibri" panose="020F0502020204030204" pitchFamily="34" charset="0"/>
                <a:cs typeface="Calibri" panose="020F0502020204030204" pitchFamily="34" charset="0"/>
              </a:rPr>
              <a:t>such phone calls are requested to lodge a </a:t>
            </a:r>
            <a:r>
              <a:rPr lang="en-US" sz="1400" dirty="0" smtClean="0">
                <a:solidFill>
                  <a:srgbClr val="2B2A29"/>
                </a:solidFill>
                <a:latin typeface="Calibri" panose="020F0502020204030204" pitchFamily="34" charset="0"/>
                <a:cs typeface="Calibri" panose="020F0502020204030204" pitchFamily="34" charset="0"/>
              </a:rPr>
              <a:t>police complaint</a:t>
            </a:r>
            <a:r>
              <a:rPr lang="en-US" sz="1400" dirty="0">
                <a:solidFill>
                  <a:srgbClr val="2B2A29"/>
                </a:solidFill>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p:txBody>
      </p:sp>
      <p:sp>
        <p:nvSpPr>
          <p:cNvPr id="9" name="Rectangle 8"/>
          <p:cNvSpPr/>
          <p:nvPr/>
        </p:nvSpPr>
        <p:spPr>
          <a:xfrm>
            <a:off x="745477" y="4221088"/>
            <a:ext cx="10945216" cy="2031325"/>
          </a:xfrm>
          <a:prstGeom prst="rect">
            <a:avLst/>
          </a:prstGeom>
        </p:spPr>
        <p:txBody>
          <a:bodyPr wrap="square">
            <a:spAutoFit/>
          </a:bodyPr>
          <a:lstStyle/>
          <a:p>
            <a:pPr algn="just"/>
            <a:r>
              <a:rPr lang="en-US" sz="1400" dirty="0">
                <a:latin typeface="Calibri" panose="020F0502020204030204" pitchFamily="34" charset="0"/>
                <a:cs typeface="Calibri" panose="020F0502020204030204" pitchFamily="34" charset="0"/>
              </a:rPr>
              <a:t>Kotak </a:t>
            </a:r>
            <a:r>
              <a:rPr lang="en-US" sz="1400" dirty="0" smtClean="0">
                <a:latin typeface="Calibri" panose="020F0502020204030204" pitchFamily="34" charset="0"/>
                <a:cs typeface="Calibri" panose="020F0502020204030204" pitchFamily="34" charset="0"/>
              </a:rPr>
              <a:t>Protect India UIN</a:t>
            </a:r>
            <a:r>
              <a:rPr lang="en-US" sz="1400" dirty="0" smtClean="0">
                <a:latin typeface="Calibri" panose="020F0502020204030204" pitchFamily="34" charset="0"/>
                <a:cs typeface="Calibri" panose="020F0502020204030204" pitchFamily="34" charset="0"/>
              </a:rPr>
              <a:t>: 107N130V01</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Form No: </a:t>
            </a:r>
            <a:r>
              <a:rPr lang="en-US" sz="1400" dirty="0" smtClean="0">
                <a:latin typeface="Calibri" panose="020F0502020204030204" pitchFamily="34" charset="0"/>
                <a:cs typeface="Calibri" panose="020F0502020204030204" pitchFamily="34" charset="0"/>
              </a:rPr>
              <a:t>N130. </a:t>
            </a:r>
            <a:r>
              <a:rPr lang="en-US" sz="1400" dirty="0">
                <a:latin typeface="Calibri" panose="020F0502020204030204" pitchFamily="34" charset="0"/>
                <a:cs typeface="Calibri" panose="020F0502020204030204" pitchFamily="34" charset="0"/>
              </a:rPr>
              <a:t>This is a non-participating, pure protection, life insurance </a:t>
            </a:r>
            <a:r>
              <a:rPr lang="en-US" sz="1400" dirty="0" smtClean="0">
                <a:latin typeface="Calibri" panose="020F0502020204030204" pitchFamily="34" charset="0"/>
                <a:cs typeface="Calibri" panose="020F0502020204030204" pitchFamily="34" charset="0"/>
              </a:rPr>
              <a:t>plan.</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For </a:t>
            </a:r>
            <a:r>
              <a:rPr lang="en-US" sz="1400" dirty="0">
                <a:latin typeface="Calibri" panose="020F0502020204030204" pitchFamily="34" charset="0"/>
                <a:cs typeface="Calibri" panose="020F0502020204030204" pitchFamily="34" charset="0"/>
              </a:rPr>
              <a:t>more details on risk factors, terms and conditions, please read </a:t>
            </a:r>
            <a:r>
              <a:rPr lang="en-US" sz="1400" dirty="0" smtClean="0">
                <a:latin typeface="Calibri" panose="020F0502020204030204" pitchFamily="34" charset="0"/>
                <a:cs typeface="Calibri" panose="020F0502020204030204" pitchFamily="34" charset="0"/>
              </a:rPr>
              <a:t>sales brochure </a:t>
            </a:r>
            <a:r>
              <a:rPr lang="en-US" sz="1400" dirty="0">
                <a:latin typeface="Calibri" panose="020F0502020204030204" pitchFamily="34" charset="0"/>
                <a:cs typeface="Calibri" panose="020F0502020204030204" pitchFamily="34" charset="0"/>
              </a:rPr>
              <a:t>carefully before concluding a sale. Please refer the policy document for specific details on all terms and conditions. </a:t>
            </a:r>
          </a:p>
          <a:p>
            <a:pPr algn="just"/>
            <a:endParaRPr lang="en-US" sz="1400" dirty="0">
              <a:latin typeface="Calibri" panose="020F0502020204030204" pitchFamily="34" charset="0"/>
              <a:cs typeface="Calibri" panose="020F0502020204030204" pitchFamily="34" charset="0"/>
            </a:endParaRPr>
          </a:p>
          <a:p>
            <a:pPr algn="just"/>
            <a:r>
              <a:rPr lang="en-US" sz="1400" b="1" dirty="0" err="1">
                <a:latin typeface="Calibri" panose="020F0502020204030204" pitchFamily="34" charset="0"/>
                <a:cs typeface="Calibri" panose="020F0502020204030204" pitchFamily="34" charset="0"/>
              </a:rPr>
              <a:t>Kotak</a:t>
            </a:r>
            <a:r>
              <a:rPr lang="en-US" sz="1400" b="1" dirty="0">
                <a:latin typeface="Calibri" panose="020F0502020204030204" pitchFamily="34" charset="0"/>
                <a:cs typeface="Calibri" panose="020F0502020204030204" pitchFamily="34" charset="0"/>
              </a:rPr>
              <a:t> Mahindra Life Insurance Company </a:t>
            </a:r>
            <a:r>
              <a:rPr lang="en-US" sz="1400" b="1" dirty="0" smtClean="0">
                <a:latin typeface="Calibri" panose="020F0502020204030204" pitchFamily="34" charset="0"/>
                <a:cs typeface="Calibri" panose="020F0502020204030204" pitchFamily="34" charset="0"/>
              </a:rPr>
              <a:t>Ltd. </a:t>
            </a:r>
            <a:r>
              <a:rPr lang="en-US" sz="1400" dirty="0" err="1" smtClean="0">
                <a:latin typeface="Calibri" panose="020F0502020204030204" pitchFamily="34" charset="0"/>
                <a:cs typeface="Calibri" panose="020F0502020204030204" pitchFamily="34" charset="0"/>
              </a:rPr>
              <a:t>Regn</a:t>
            </a:r>
            <a:r>
              <a:rPr lang="en-US" sz="1400" dirty="0">
                <a:latin typeface="Calibri" panose="020F0502020204030204" pitchFamily="34" charset="0"/>
                <a:cs typeface="Calibri" panose="020F0502020204030204" pitchFamily="34" charset="0"/>
              </a:rPr>
              <a:t>. No.: 107, CIN: U66030MH2000PLC128503, </a:t>
            </a:r>
            <a:r>
              <a:rPr lang="en-US" sz="1400" dirty="0" smtClean="0">
                <a:latin typeface="Calibri" panose="020F0502020204030204" pitchFamily="34" charset="0"/>
                <a:cs typeface="Calibri" panose="020F0502020204030204" pitchFamily="34" charset="0"/>
              </a:rPr>
              <a:t>Regd. Office</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8</a:t>
            </a:r>
            <a:r>
              <a:rPr lang="en-US" sz="1400" baseline="30000" dirty="0" smtClean="0">
                <a:latin typeface="Calibri" panose="020F0502020204030204" pitchFamily="34" charset="0"/>
                <a:cs typeface="Calibri" panose="020F0502020204030204" pitchFamily="34" charset="0"/>
              </a:rPr>
              <a:t>th</a:t>
            </a:r>
            <a:r>
              <a:rPr lang="en-US" sz="1400" dirty="0" smtClean="0">
                <a:latin typeface="Calibri" panose="020F0502020204030204" pitchFamily="34" charset="0"/>
                <a:cs typeface="Calibri" panose="020F0502020204030204" pitchFamily="34" charset="0"/>
              </a:rPr>
              <a:t> Floor</a:t>
            </a:r>
            <a:r>
              <a:rPr lang="en-US" sz="1400" dirty="0">
                <a:latin typeface="Calibri" panose="020F0502020204030204" pitchFamily="34" charset="0"/>
                <a:cs typeface="Calibri" panose="020F0502020204030204" pitchFamily="34" charset="0"/>
              </a:rPr>
              <a:t>, Plot # C- 12, G- Block, BKC, </a:t>
            </a:r>
            <a:r>
              <a:rPr lang="en-US" sz="1400" dirty="0" err="1">
                <a:latin typeface="Calibri" panose="020F0502020204030204" pitchFamily="34" charset="0"/>
                <a:cs typeface="Calibri" panose="020F0502020204030204" pitchFamily="34" charset="0"/>
              </a:rPr>
              <a:t>Bandra</a:t>
            </a:r>
            <a:r>
              <a:rPr lang="en-US" sz="1400" dirty="0">
                <a:latin typeface="Calibri" panose="020F0502020204030204" pitchFamily="34" charset="0"/>
                <a:cs typeface="Calibri" panose="020F0502020204030204" pitchFamily="34" charset="0"/>
              </a:rPr>
              <a:t> (E), Mumbai - 400 051. Website: </a:t>
            </a:r>
            <a:r>
              <a:rPr lang="en-US" sz="1400" dirty="0" smtClean="0">
                <a:latin typeface="Calibri" panose="020F0502020204030204" pitchFamily="34" charset="0"/>
                <a:cs typeface="Calibri" panose="020F0502020204030204" pitchFamily="34" charset="0"/>
              </a:rPr>
              <a:t>www.kotaklife.com | WhatsApp: 9321003007 | </a:t>
            </a:r>
            <a:r>
              <a:rPr lang="en-US" sz="1400" dirty="0">
                <a:latin typeface="Calibri" panose="020F0502020204030204" pitchFamily="34" charset="0"/>
                <a:cs typeface="Calibri" panose="020F0502020204030204" pitchFamily="34" charset="0"/>
              </a:rPr>
              <a:t>Toll Free No. - 1800 209 8800 | Ref. No.: </a:t>
            </a:r>
            <a:r>
              <a:rPr lang="en-US" sz="1400" dirty="0" smtClean="0">
                <a:latin typeface="Calibri" panose="020F0502020204030204" pitchFamily="34" charset="0"/>
                <a:cs typeface="Calibri" panose="020F0502020204030204" pitchFamily="34" charset="0"/>
              </a:rPr>
              <a:t>KLI/22-23/E-PPT/2409</a:t>
            </a:r>
          </a:p>
          <a:p>
            <a:pPr algn="just"/>
            <a:endParaRPr lang="en-US" sz="1400" dirty="0">
              <a:latin typeface="Calibri" panose="020F0502020204030204" pitchFamily="34" charset="0"/>
              <a:cs typeface="Calibri" panose="020F0502020204030204" pitchFamily="34" charset="0"/>
            </a:endParaRPr>
          </a:p>
          <a:p>
            <a:pPr algn="just"/>
            <a:r>
              <a:rPr lang="en-US" sz="1400" b="1" dirty="0">
                <a:latin typeface="Calibri" panose="020F0502020204030204" pitchFamily="34" charset="0"/>
                <a:cs typeface="Calibri" panose="020F0502020204030204" pitchFamily="34" charset="0"/>
              </a:rPr>
              <a:t>Trade Logo displayed above belongs to </a:t>
            </a:r>
            <a:r>
              <a:rPr lang="en-US" sz="1400" b="1" dirty="0" err="1">
                <a:latin typeface="Calibri" panose="020F0502020204030204" pitchFamily="34" charset="0"/>
                <a:cs typeface="Calibri" panose="020F0502020204030204" pitchFamily="34" charset="0"/>
              </a:rPr>
              <a:t>Kotak</a:t>
            </a:r>
            <a:r>
              <a:rPr lang="en-US" sz="1400" b="1" dirty="0">
                <a:latin typeface="Calibri" panose="020F0502020204030204" pitchFamily="34" charset="0"/>
                <a:cs typeface="Calibri" panose="020F0502020204030204" pitchFamily="34" charset="0"/>
              </a:rPr>
              <a:t> Mahindra Bank Limited and is used by </a:t>
            </a:r>
            <a:r>
              <a:rPr lang="en-US" sz="1400" b="1" dirty="0" err="1">
                <a:latin typeface="Calibri" panose="020F0502020204030204" pitchFamily="34" charset="0"/>
                <a:cs typeface="Calibri" panose="020F0502020204030204" pitchFamily="34" charset="0"/>
              </a:rPr>
              <a:t>Kotak</a:t>
            </a:r>
            <a:r>
              <a:rPr lang="en-US" sz="1400" b="1" dirty="0">
                <a:latin typeface="Calibri" panose="020F0502020204030204" pitchFamily="34" charset="0"/>
                <a:cs typeface="Calibri" panose="020F0502020204030204" pitchFamily="34" charset="0"/>
              </a:rPr>
              <a:t> Mahindra Life Insurance Company Ltd. under license.</a:t>
            </a:r>
            <a:endParaRPr lang="en-US" sz="1400" dirty="0">
              <a:latin typeface="Calibri" panose="020F0502020204030204" pitchFamily="34" charset="0"/>
              <a:cs typeface="Calibri" panose="020F0502020204030204" pitchFamily="34" charset="0"/>
            </a:endParaRPr>
          </a:p>
        </p:txBody>
      </p:sp>
      <p:sp>
        <p:nvSpPr>
          <p:cNvPr id="10" name="Rectangle 9"/>
          <p:cNvSpPr/>
          <p:nvPr/>
        </p:nvSpPr>
        <p:spPr>
          <a:xfrm>
            <a:off x="745477" y="3140968"/>
            <a:ext cx="10821543" cy="86409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Rectangle 10"/>
          <p:cNvSpPr/>
          <p:nvPr/>
        </p:nvSpPr>
        <p:spPr>
          <a:xfrm>
            <a:off x="745477" y="1466781"/>
            <a:ext cx="10945216" cy="954107"/>
          </a:xfrm>
          <a:prstGeom prst="rect">
            <a:avLst/>
          </a:prstGeom>
        </p:spPr>
        <p:txBody>
          <a:bodyPr wrap="square">
            <a:spAutoFit/>
          </a:bodyPr>
          <a:lstStyle/>
          <a:p>
            <a:r>
              <a:rPr lang="en-US" sz="1400" b="1" dirty="0" err="1">
                <a:latin typeface="Calibri" panose="020F0502020204030204" pitchFamily="34" charset="0"/>
                <a:cs typeface="Calibri" panose="020F0502020204030204" pitchFamily="34" charset="0"/>
              </a:rPr>
              <a:t>Kotak</a:t>
            </a:r>
            <a:r>
              <a:rPr lang="en-US" sz="1400" b="1" dirty="0">
                <a:latin typeface="Calibri" panose="020F0502020204030204" pitchFamily="34" charset="0"/>
                <a:cs typeface="Calibri" panose="020F0502020204030204" pitchFamily="34" charset="0"/>
              </a:rPr>
              <a:t> Mahindra Life Insurance Company </a:t>
            </a:r>
            <a:r>
              <a:rPr lang="en-US" sz="1400" b="1" dirty="0" smtClean="0">
                <a:latin typeface="Calibri" panose="020F0502020204030204" pitchFamily="34" charset="0"/>
                <a:cs typeface="Calibri" panose="020F0502020204030204" pitchFamily="34" charset="0"/>
              </a:rPr>
              <a:t>Ltd.</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is a 100% </a:t>
            </a:r>
            <a:r>
              <a:rPr lang="en-US" sz="1400" dirty="0" smtClean="0">
                <a:latin typeface="Calibri" panose="020F0502020204030204" pitchFamily="34" charset="0"/>
                <a:cs typeface="Calibri" panose="020F0502020204030204" pitchFamily="34" charset="0"/>
              </a:rPr>
              <a:t>owned subsidiary </a:t>
            </a:r>
            <a:r>
              <a:rPr lang="en-US" sz="1400" dirty="0">
                <a:latin typeface="Calibri" panose="020F0502020204030204" pitchFamily="34" charset="0"/>
                <a:cs typeface="Calibri" panose="020F0502020204030204" pitchFamily="34" charset="0"/>
              </a:rPr>
              <a:t>of </a:t>
            </a:r>
            <a:r>
              <a:rPr lang="en-US" sz="1400" dirty="0" err="1">
                <a:latin typeface="Calibri" panose="020F0502020204030204" pitchFamily="34" charset="0"/>
                <a:cs typeface="Calibri" panose="020F0502020204030204" pitchFamily="34" charset="0"/>
              </a:rPr>
              <a:t>Kotak</a:t>
            </a:r>
            <a:r>
              <a:rPr lang="en-US" sz="1400" dirty="0">
                <a:latin typeface="Calibri" panose="020F0502020204030204" pitchFamily="34" charset="0"/>
                <a:cs typeface="Calibri" panose="020F0502020204030204" pitchFamily="34" charset="0"/>
              </a:rPr>
              <a:t> Mahindra Bank Limited (</a:t>
            </a:r>
            <a:r>
              <a:rPr lang="en-US" sz="1400" dirty="0" err="1">
                <a:latin typeface="Calibri" panose="020F0502020204030204" pitchFamily="34" charset="0"/>
                <a:cs typeface="Calibri" panose="020F0502020204030204" pitchFamily="34" charset="0"/>
              </a:rPr>
              <a:t>Kotak</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For </a:t>
            </a:r>
            <a:r>
              <a:rPr lang="en-US" sz="1400" dirty="0">
                <a:latin typeface="Calibri" panose="020F0502020204030204" pitchFamily="34" charset="0"/>
                <a:cs typeface="Calibri" panose="020F0502020204030204" pitchFamily="34" charset="0"/>
              </a:rPr>
              <a:t>more information, please visit the company's website at </a:t>
            </a:r>
            <a:r>
              <a:rPr lang="en-US" sz="1400" dirty="0" smtClean="0">
                <a:latin typeface="Calibri" panose="020F0502020204030204" pitchFamily="34" charset="0"/>
                <a:cs typeface="Calibri" panose="020F0502020204030204" pitchFamily="34" charset="0"/>
              </a:rPr>
              <a:t>www.kotaklife.com</a:t>
            </a:r>
          </a:p>
          <a:p>
            <a:r>
              <a:rPr lang="en-US" sz="1400" b="1" dirty="0" smtClean="0">
                <a:latin typeface="Calibri" panose="020F0502020204030204" pitchFamily="34" charset="0"/>
                <a:cs typeface="Calibri" panose="020F0502020204030204" pitchFamily="34" charset="0"/>
              </a:rPr>
              <a:t>Kotak </a:t>
            </a:r>
            <a:r>
              <a:rPr lang="en-US" sz="1400" b="1" dirty="0">
                <a:latin typeface="Calibri" panose="020F0502020204030204" pitchFamily="34" charset="0"/>
                <a:cs typeface="Calibri" panose="020F0502020204030204" pitchFamily="34" charset="0"/>
              </a:rPr>
              <a:t>Mahindra Group </a:t>
            </a:r>
            <a:r>
              <a:rPr lang="en-US" sz="1400" dirty="0">
                <a:latin typeface="Calibri" panose="020F0502020204030204" pitchFamily="34" charset="0"/>
                <a:cs typeface="Calibri" panose="020F0502020204030204" pitchFamily="34" charset="0"/>
              </a:rPr>
              <a:t>Established in 1985, Kotak Mahindra Group is one of India's leading financial services conglomerate. The </a:t>
            </a:r>
            <a:r>
              <a:rPr lang="en-US" sz="1400" dirty="0" smtClean="0">
                <a:latin typeface="Calibri" panose="020F0502020204030204" pitchFamily="34" charset="0"/>
                <a:cs typeface="Calibri" panose="020F0502020204030204" pitchFamily="34" charset="0"/>
              </a:rPr>
              <a:t>Group offers </a:t>
            </a:r>
            <a:r>
              <a:rPr lang="en-US" sz="1400" dirty="0">
                <a:latin typeface="Calibri" panose="020F0502020204030204" pitchFamily="34" charset="0"/>
                <a:cs typeface="Calibri" panose="020F0502020204030204" pitchFamily="34" charset="0"/>
              </a:rPr>
              <a:t>a wide range of financial services that encompass every sphere of life. For more information, please visit the company’s website </a:t>
            </a:r>
            <a:r>
              <a:rPr lang="en-US" sz="1400" dirty="0" smtClean="0">
                <a:latin typeface="Calibri" panose="020F0502020204030204" pitchFamily="34" charset="0"/>
                <a:cs typeface="Calibri" panose="020F0502020204030204" pitchFamily="34" charset="0"/>
              </a:rPr>
              <a:t>at www.kotak.com</a:t>
            </a:r>
            <a:endParaRPr lang="en-US" sz="1400" dirty="0">
              <a:latin typeface="Calibri" panose="020F0502020204030204" pitchFamily="34" charset="0"/>
              <a:cs typeface="Calibri" panose="020F0502020204030204" pitchFamily="34" charset="0"/>
            </a:endParaRPr>
          </a:p>
        </p:txBody>
      </p:sp>
      <p:grpSp>
        <p:nvGrpSpPr>
          <p:cNvPr id="12" name="Group 11"/>
          <p:cNvGrpSpPr/>
          <p:nvPr/>
        </p:nvGrpSpPr>
        <p:grpSpPr>
          <a:xfrm>
            <a:off x="807313" y="692696"/>
            <a:ext cx="3774931" cy="523220"/>
            <a:chOff x="807313" y="673446"/>
            <a:chExt cx="3774931" cy="523220"/>
          </a:xfrm>
        </p:grpSpPr>
        <p:sp>
          <p:nvSpPr>
            <p:cNvPr id="13" name="Rectangle 12"/>
            <p:cNvSpPr/>
            <p:nvPr/>
          </p:nvSpPr>
          <p:spPr>
            <a:xfrm>
              <a:off x="807313" y="689944"/>
              <a:ext cx="1758707" cy="499712"/>
            </a:xfrm>
            <a:prstGeom prst="rect">
              <a:avLst/>
            </a:prstGeom>
            <a:solidFill>
              <a:srgbClr val="F03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837828" y="673446"/>
              <a:ext cx="3744416" cy="523220"/>
            </a:xfrm>
            <a:prstGeom prst="rect">
              <a:avLst/>
            </a:prstGeom>
            <a:noFill/>
          </p:spPr>
          <p:txBody>
            <a:bodyPr wrap="square" rtlCol="0">
              <a:spAutoFit/>
            </a:bodyPr>
            <a:lstStyle/>
            <a:p>
              <a:r>
                <a:rPr lang="en-US" sz="2800" dirty="0" smtClean="0">
                  <a:solidFill>
                    <a:schemeClr val="bg1"/>
                  </a:solidFill>
                  <a:latin typeface="Calibri" panose="020F0502020204030204" pitchFamily="34" charset="0"/>
                  <a:cs typeface="Calibri" panose="020F0502020204030204" pitchFamily="34" charset="0"/>
                </a:rPr>
                <a:t>About Us</a:t>
              </a:r>
              <a:endParaRPr lang="en-US" sz="2800"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52514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4"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Key Features</a:t>
            </a:r>
            <a:endParaRPr lang="en-US" sz="280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1959502" y="1442319"/>
            <a:ext cx="4482154" cy="446250"/>
          </a:xfrm>
          <a:prstGeom prst="rect">
            <a:avLst/>
          </a:prstGeom>
          <a:noFill/>
        </p:spPr>
        <p:txBody>
          <a:bodyPr wrap="square" lIns="121893" tIns="60947" rIns="121893" bIns="60947" rtlCol="0">
            <a:spAutoFit/>
          </a:bodyPr>
          <a:lstStyle/>
          <a:p>
            <a:r>
              <a:rPr lang="en-US" sz="2100" dirty="0" smtClean="0">
                <a:latin typeface="Calibri" panose="020F0502020204030204" pitchFamily="34" charset="0"/>
                <a:cs typeface="Calibri" panose="020F0502020204030204" pitchFamily="34" charset="0"/>
              </a:rPr>
              <a:t>Comprehensive Coverage</a:t>
            </a:r>
            <a:endParaRPr lang="en-US" sz="2100" dirty="0">
              <a:latin typeface="Calibri" panose="020F0502020204030204" pitchFamily="34" charset="0"/>
              <a:cs typeface="Calibri" panose="020F0502020204030204" pitchFamily="34" charset="0"/>
            </a:endParaRPr>
          </a:p>
        </p:txBody>
      </p:sp>
      <p:sp>
        <p:nvSpPr>
          <p:cNvPr id="8" name="TextBox 7"/>
          <p:cNvSpPr txBox="1"/>
          <p:nvPr/>
        </p:nvSpPr>
        <p:spPr>
          <a:xfrm>
            <a:off x="8490421" y="1328378"/>
            <a:ext cx="4379267" cy="769415"/>
          </a:xfrm>
          <a:prstGeom prst="rect">
            <a:avLst/>
          </a:prstGeom>
          <a:noFill/>
        </p:spPr>
        <p:txBody>
          <a:bodyPr wrap="square" lIns="121893" tIns="60947" rIns="121893" bIns="60947" rtlCol="0">
            <a:spAutoFit/>
          </a:bodyPr>
          <a:lstStyle/>
          <a:p>
            <a:r>
              <a:rPr lang="en-US" sz="2100" dirty="0">
                <a:latin typeface="Calibri" panose="020F0502020204030204" pitchFamily="34" charset="0"/>
                <a:cs typeface="Calibri" panose="020F0502020204030204" pitchFamily="34" charset="0"/>
              </a:rPr>
              <a:t>Flexibility to Add Life Cover </a:t>
            </a:r>
          </a:p>
          <a:p>
            <a:r>
              <a:rPr lang="en-US" sz="2100" dirty="0">
                <a:latin typeface="Calibri" panose="020F0502020204030204" pitchFamily="34" charset="0"/>
                <a:cs typeface="Calibri" panose="020F0502020204030204" pitchFamily="34" charset="0"/>
              </a:rPr>
              <a:t>as per your need</a:t>
            </a:r>
          </a:p>
        </p:txBody>
      </p:sp>
      <p:sp>
        <p:nvSpPr>
          <p:cNvPr id="12" name="TextBox 11"/>
          <p:cNvSpPr txBox="1"/>
          <p:nvPr/>
        </p:nvSpPr>
        <p:spPr>
          <a:xfrm>
            <a:off x="2734977" y="3019625"/>
            <a:ext cx="3143412" cy="769415"/>
          </a:xfrm>
          <a:prstGeom prst="rect">
            <a:avLst/>
          </a:prstGeom>
          <a:noFill/>
        </p:spPr>
        <p:txBody>
          <a:bodyPr wrap="square" lIns="121893" tIns="60947" rIns="121893" bIns="60947" rtlCol="0">
            <a:spAutoFit/>
          </a:bodyPr>
          <a:lstStyle/>
          <a:p>
            <a:r>
              <a:rPr lang="en-US" sz="2100" dirty="0">
                <a:latin typeface="Calibri" panose="020F0502020204030204" pitchFamily="34" charset="0"/>
                <a:cs typeface="Calibri" panose="020F0502020204030204" pitchFamily="34" charset="0"/>
              </a:rPr>
              <a:t>2 Optional Benefits </a:t>
            </a:r>
            <a:r>
              <a:rPr lang="en-US" sz="2100" dirty="0" smtClean="0">
                <a:latin typeface="Calibri" panose="020F0502020204030204" pitchFamily="34" charset="0"/>
                <a:cs typeface="Calibri" panose="020F0502020204030204" pitchFamily="34" charset="0"/>
              </a:rPr>
              <a:t>to </a:t>
            </a:r>
            <a:r>
              <a:rPr lang="en-US" sz="2100" dirty="0">
                <a:latin typeface="Calibri" panose="020F0502020204030204" pitchFamily="34" charset="0"/>
                <a:cs typeface="Calibri" panose="020F0502020204030204" pitchFamily="34" charset="0"/>
              </a:rPr>
              <a:t>choose from</a:t>
            </a:r>
          </a:p>
        </p:txBody>
      </p:sp>
      <p:grpSp>
        <p:nvGrpSpPr>
          <p:cNvPr id="27" name="Group 26"/>
          <p:cNvGrpSpPr/>
          <p:nvPr/>
        </p:nvGrpSpPr>
        <p:grpSpPr>
          <a:xfrm>
            <a:off x="633008" y="1054016"/>
            <a:ext cx="1140924" cy="1222856"/>
            <a:chOff x="633008" y="1054016"/>
            <a:chExt cx="1140924" cy="1222856"/>
          </a:xfrm>
        </p:grpSpPr>
        <p:pic>
          <p:nvPicPr>
            <p:cNvPr id="5" name="Picture 4"/>
            <p:cNvPicPr>
              <a:picLocks noChangeAspect="1"/>
            </p:cNvPicPr>
            <p:nvPr/>
          </p:nvPicPr>
          <p:blipFill>
            <a:blip r:embed="rId2"/>
            <a:stretch>
              <a:fillRect/>
            </a:stretch>
          </p:blipFill>
          <p:spPr>
            <a:xfrm>
              <a:off x="818578" y="1252517"/>
              <a:ext cx="767314" cy="921139"/>
            </a:xfrm>
            <a:prstGeom prst="rect">
              <a:avLst/>
            </a:prstGeom>
          </p:spPr>
        </p:pic>
        <p:sp>
          <p:nvSpPr>
            <p:cNvPr id="9" name="Rounded Rectangle 8"/>
            <p:cNvSpPr/>
            <p:nvPr/>
          </p:nvSpPr>
          <p:spPr>
            <a:xfrm>
              <a:off x="633008" y="1054016"/>
              <a:ext cx="1140924" cy="1222856"/>
            </a:xfrm>
            <a:prstGeom prst="roundRect">
              <a:avLst/>
            </a:prstGeom>
            <a:no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grpSp>
        <p:nvGrpSpPr>
          <p:cNvPr id="31" name="Group 30"/>
          <p:cNvGrpSpPr/>
          <p:nvPr/>
        </p:nvGrpSpPr>
        <p:grpSpPr>
          <a:xfrm>
            <a:off x="7209668" y="1054016"/>
            <a:ext cx="1140924" cy="1222856"/>
            <a:chOff x="7209668" y="1054016"/>
            <a:chExt cx="1140924" cy="1222856"/>
          </a:xfrm>
        </p:grpSpPr>
        <p:sp>
          <p:nvSpPr>
            <p:cNvPr id="18" name="Rounded Rectangle 17"/>
            <p:cNvSpPr/>
            <p:nvPr/>
          </p:nvSpPr>
          <p:spPr>
            <a:xfrm>
              <a:off x="7209668" y="1054016"/>
              <a:ext cx="1140924" cy="1222856"/>
            </a:xfrm>
            <a:prstGeom prst="roundRect">
              <a:avLst/>
            </a:prstGeom>
            <a:no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 name="Picture 12"/>
            <p:cNvPicPr>
              <a:picLocks noChangeAspect="1"/>
            </p:cNvPicPr>
            <p:nvPr/>
          </p:nvPicPr>
          <p:blipFill>
            <a:blip r:embed="rId3"/>
            <a:stretch>
              <a:fillRect/>
            </a:stretch>
          </p:blipFill>
          <p:spPr>
            <a:xfrm>
              <a:off x="7385047" y="1241821"/>
              <a:ext cx="790165" cy="868745"/>
            </a:xfrm>
            <a:prstGeom prst="rect">
              <a:avLst/>
            </a:prstGeom>
          </p:spPr>
        </p:pic>
      </p:grpSp>
      <p:grpSp>
        <p:nvGrpSpPr>
          <p:cNvPr id="28" name="Group 27"/>
          <p:cNvGrpSpPr/>
          <p:nvPr/>
        </p:nvGrpSpPr>
        <p:grpSpPr>
          <a:xfrm>
            <a:off x="1425096" y="2842006"/>
            <a:ext cx="1140924" cy="1222856"/>
            <a:chOff x="1425096" y="2842006"/>
            <a:chExt cx="1140924" cy="1222856"/>
          </a:xfrm>
        </p:grpSpPr>
        <p:sp>
          <p:nvSpPr>
            <p:cNvPr id="19" name="Rounded Rectangle 18"/>
            <p:cNvSpPr/>
            <p:nvPr/>
          </p:nvSpPr>
          <p:spPr>
            <a:xfrm>
              <a:off x="1425096" y="2842006"/>
              <a:ext cx="1140924" cy="1222856"/>
            </a:xfrm>
            <a:prstGeom prst="roundRect">
              <a:avLst/>
            </a:prstGeom>
            <a:no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4"/>
            <a:stretch>
              <a:fillRect/>
            </a:stretch>
          </p:blipFill>
          <p:spPr>
            <a:xfrm>
              <a:off x="1629916" y="2973149"/>
              <a:ext cx="738606" cy="960570"/>
            </a:xfrm>
            <a:prstGeom prst="rect">
              <a:avLst/>
            </a:prstGeom>
          </p:spPr>
        </p:pic>
      </p:grpSp>
      <p:sp>
        <p:nvSpPr>
          <p:cNvPr id="21" name="TextBox 20"/>
          <p:cNvSpPr txBox="1"/>
          <p:nvPr/>
        </p:nvSpPr>
        <p:spPr>
          <a:xfrm>
            <a:off x="7966620" y="3126136"/>
            <a:ext cx="3503452" cy="769415"/>
          </a:xfrm>
          <a:prstGeom prst="rect">
            <a:avLst/>
          </a:prstGeom>
          <a:noFill/>
        </p:spPr>
        <p:txBody>
          <a:bodyPr wrap="square" lIns="121893" tIns="60947" rIns="121893" bIns="60947" rtlCol="0">
            <a:spAutoFit/>
          </a:bodyPr>
          <a:lstStyle/>
          <a:p>
            <a:r>
              <a:rPr lang="en-US" sz="2100" dirty="0">
                <a:latin typeface="Calibri" panose="020F0502020204030204" pitchFamily="34" charset="0"/>
                <a:cs typeface="Calibri" panose="020F0502020204030204" pitchFamily="34" charset="0"/>
              </a:rPr>
              <a:t>Short &amp; Hassle Free Buy Process for Instant Issuance</a:t>
            </a:r>
          </a:p>
        </p:txBody>
      </p:sp>
      <p:grpSp>
        <p:nvGrpSpPr>
          <p:cNvPr id="30" name="Group 29"/>
          <p:cNvGrpSpPr/>
          <p:nvPr/>
        </p:nvGrpSpPr>
        <p:grpSpPr>
          <a:xfrm>
            <a:off x="6537664" y="2842006"/>
            <a:ext cx="1140924" cy="1222856"/>
            <a:chOff x="6537664" y="2842006"/>
            <a:chExt cx="1140924" cy="1222856"/>
          </a:xfrm>
        </p:grpSpPr>
        <p:sp>
          <p:nvSpPr>
            <p:cNvPr id="22" name="Rounded Rectangle 21"/>
            <p:cNvSpPr/>
            <p:nvPr/>
          </p:nvSpPr>
          <p:spPr>
            <a:xfrm>
              <a:off x="6537664" y="2842006"/>
              <a:ext cx="1140924" cy="1222856"/>
            </a:xfrm>
            <a:prstGeom prst="roundRect">
              <a:avLst/>
            </a:prstGeom>
            <a:no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3" name="Picture 22"/>
            <p:cNvPicPr>
              <a:picLocks noChangeAspect="1"/>
            </p:cNvPicPr>
            <p:nvPr/>
          </p:nvPicPr>
          <p:blipFill>
            <a:blip r:embed="rId5"/>
            <a:stretch>
              <a:fillRect/>
            </a:stretch>
          </p:blipFill>
          <p:spPr>
            <a:xfrm>
              <a:off x="6555277" y="3005025"/>
              <a:ext cx="1071640" cy="890525"/>
            </a:xfrm>
            <a:prstGeom prst="rect">
              <a:avLst/>
            </a:prstGeom>
          </p:spPr>
        </p:pic>
      </p:grpSp>
      <p:sp>
        <p:nvSpPr>
          <p:cNvPr id="24" name="TextBox 23"/>
          <p:cNvSpPr txBox="1"/>
          <p:nvPr/>
        </p:nvSpPr>
        <p:spPr>
          <a:xfrm>
            <a:off x="3369407" y="4897921"/>
            <a:ext cx="2508981" cy="769415"/>
          </a:xfrm>
          <a:prstGeom prst="rect">
            <a:avLst/>
          </a:prstGeom>
          <a:noFill/>
        </p:spPr>
        <p:txBody>
          <a:bodyPr wrap="square" lIns="121893" tIns="60947" rIns="121893" bIns="60947" rtlCol="0">
            <a:spAutoFit/>
          </a:bodyPr>
          <a:lstStyle/>
          <a:p>
            <a:r>
              <a:rPr lang="en-US" sz="2100" dirty="0">
                <a:latin typeface="Calibri" panose="020F0502020204030204" pitchFamily="34" charset="0"/>
                <a:cs typeface="Calibri" panose="020F0502020204030204" pitchFamily="34" charset="0"/>
              </a:rPr>
              <a:t>Sachet Life Cover at Affordable Price</a:t>
            </a:r>
          </a:p>
        </p:txBody>
      </p:sp>
      <p:grpSp>
        <p:nvGrpSpPr>
          <p:cNvPr id="29" name="Group 28"/>
          <p:cNvGrpSpPr/>
          <p:nvPr/>
        </p:nvGrpSpPr>
        <p:grpSpPr>
          <a:xfrm>
            <a:off x="2095570" y="4613791"/>
            <a:ext cx="1140924" cy="1222856"/>
            <a:chOff x="4028986" y="4582584"/>
            <a:chExt cx="1140924" cy="1222856"/>
          </a:xfrm>
        </p:grpSpPr>
        <p:sp>
          <p:nvSpPr>
            <p:cNvPr id="25" name="Rounded Rectangle 24"/>
            <p:cNvSpPr/>
            <p:nvPr/>
          </p:nvSpPr>
          <p:spPr>
            <a:xfrm>
              <a:off x="4028986" y="4582584"/>
              <a:ext cx="1140924" cy="1222856"/>
            </a:xfrm>
            <a:prstGeom prst="roundRect">
              <a:avLst/>
            </a:prstGeom>
            <a:no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6" name="Picture 25"/>
            <p:cNvPicPr>
              <a:picLocks noChangeAspect="1"/>
            </p:cNvPicPr>
            <p:nvPr/>
          </p:nvPicPr>
          <p:blipFill>
            <a:blip r:embed="rId6"/>
            <a:stretch>
              <a:fillRect/>
            </a:stretch>
          </p:blipFill>
          <p:spPr>
            <a:xfrm>
              <a:off x="4169446" y="4744936"/>
              <a:ext cx="874542" cy="865364"/>
            </a:xfrm>
            <a:prstGeom prst="rect">
              <a:avLst/>
            </a:prstGeom>
          </p:spPr>
        </p:pic>
      </p:grpSp>
      <p:sp>
        <p:nvSpPr>
          <p:cNvPr id="32" name="TextBox 31"/>
          <p:cNvSpPr txBox="1"/>
          <p:nvPr/>
        </p:nvSpPr>
        <p:spPr>
          <a:xfrm>
            <a:off x="7431111" y="4678928"/>
            <a:ext cx="3575764" cy="1092581"/>
          </a:xfrm>
          <a:prstGeom prst="rect">
            <a:avLst/>
          </a:prstGeom>
          <a:noFill/>
        </p:spPr>
        <p:txBody>
          <a:bodyPr wrap="square" lIns="121893" tIns="60947" rIns="121893" bIns="60947" rtlCol="0">
            <a:spAutoFit/>
          </a:bodyPr>
          <a:lstStyle/>
          <a:p>
            <a:r>
              <a:rPr lang="en-US" sz="2100" dirty="0" smtClean="0">
                <a:latin typeface="Calibri" panose="020F0502020204030204" pitchFamily="34" charset="0"/>
                <a:cs typeface="Calibri" panose="020F0502020204030204" pitchFamily="34" charset="0"/>
              </a:rPr>
              <a:t>Inbuilt Additional Benefits</a:t>
            </a:r>
          </a:p>
          <a:p>
            <a:pPr marL="342900" indent="-342900">
              <a:buFont typeface="Arial" panose="020B0604020202020204" pitchFamily="34" charset="0"/>
              <a:buChar char="•"/>
            </a:pPr>
            <a:r>
              <a:rPr lang="en-US" sz="2100" dirty="0" smtClean="0">
                <a:latin typeface="Calibri" panose="020F0502020204030204" pitchFamily="34" charset="0"/>
                <a:cs typeface="Calibri" panose="020F0502020204030204" pitchFamily="34" charset="0"/>
              </a:rPr>
              <a:t>Telemedicine Consultation</a:t>
            </a:r>
          </a:p>
          <a:p>
            <a:pPr marL="342900" indent="-342900">
              <a:buFont typeface="Arial" panose="020B0604020202020204" pitchFamily="34" charset="0"/>
              <a:buChar char="•"/>
            </a:pPr>
            <a:r>
              <a:rPr lang="en-US" sz="2100" dirty="0" smtClean="0">
                <a:latin typeface="Calibri" panose="020F0502020204030204" pitchFamily="34" charset="0"/>
                <a:cs typeface="Calibri" panose="020F0502020204030204" pitchFamily="34" charset="0"/>
              </a:rPr>
              <a:t>Wellbeing App</a:t>
            </a:r>
            <a:endParaRPr lang="en-US" sz="2100" dirty="0">
              <a:latin typeface="Calibri" panose="020F0502020204030204" pitchFamily="34" charset="0"/>
              <a:cs typeface="Calibri" panose="020F0502020204030204" pitchFamily="34" charset="0"/>
            </a:endParaRPr>
          </a:p>
        </p:txBody>
      </p:sp>
      <p:grpSp>
        <p:nvGrpSpPr>
          <p:cNvPr id="6" name="Group 5"/>
          <p:cNvGrpSpPr/>
          <p:nvPr/>
        </p:nvGrpSpPr>
        <p:grpSpPr>
          <a:xfrm>
            <a:off x="6058245" y="4613791"/>
            <a:ext cx="1140924" cy="1222856"/>
            <a:chOff x="6058245" y="4613791"/>
            <a:chExt cx="1140924" cy="1222856"/>
          </a:xfrm>
        </p:grpSpPr>
        <p:sp>
          <p:nvSpPr>
            <p:cNvPr id="34" name="Rounded Rectangle 33"/>
            <p:cNvSpPr/>
            <p:nvPr/>
          </p:nvSpPr>
          <p:spPr>
            <a:xfrm>
              <a:off x="6058245" y="4613791"/>
              <a:ext cx="1140924" cy="1222856"/>
            </a:xfrm>
            <a:prstGeom prst="roundRect">
              <a:avLst/>
            </a:prstGeom>
            <a:noFill/>
            <a:ln>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7"/>
            <a:stretch>
              <a:fillRect/>
            </a:stretch>
          </p:blipFill>
          <p:spPr>
            <a:xfrm>
              <a:off x="6168309" y="4817271"/>
              <a:ext cx="958908" cy="931342"/>
            </a:xfrm>
            <a:prstGeom prst="rect">
              <a:avLst/>
            </a:prstGeom>
          </p:spPr>
        </p:pic>
      </p:grpSp>
    </p:spTree>
    <p:extLst>
      <p:ext uri="{BB962C8B-B14F-4D97-AF65-F5344CB8AC3E}">
        <p14:creationId xmlns:p14="http://schemas.microsoft.com/office/powerpoint/2010/main" val="325156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4" name="Title 2"/>
          <p:cNvSpPr>
            <a:spLocks noGrp="1"/>
          </p:cNvSpPr>
          <p:nvPr>
            <p:ph type="title"/>
          </p:nvPr>
        </p:nvSpPr>
        <p:spPr>
          <a:xfrm>
            <a:off x="633008" y="295104"/>
            <a:ext cx="8556512" cy="705907"/>
          </a:xfrm>
        </p:spPr>
        <p:txBody>
          <a:bodyPr>
            <a:normAutofit/>
          </a:bodyPr>
          <a:lstStyle/>
          <a:p>
            <a:r>
              <a:rPr lang="en-IN" sz="2800" dirty="0" smtClean="0">
                <a:solidFill>
                  <a:schemeClr val="bg1"/>
                </a:solidFill>
                <a:latin typeface="Calibri" panose="020F0502020204030204" pitchFamily="34" charset="0"/>
                <a:cs typeface="Calibri" panose="020F0502020204030204" pitchFamily="34" charset="0"/>
              </a:rPr>
              <a:t>How Does the Plan Work?</a:t>
            </a:r>
            <a:endParaRPr lang="en-US" sz="2800" dirty="0">
              <a:solidFill>
                <a:schemeClr val="bg1"/>
              </a:solidFill>
              <a:latin typeface="Calibri" panose="020F0502020204030204" pitchFamily="34" charset="0"/>
              <a:cs typeface="Calibri" panose="020F0502020204030204" pitchFamily="34" charset="0"/>
            </a:endParaRPr>
          </a:p>
        </p:txBody>
      </p:sp>
      <p:graphicFrame>
        <p:nvGraphicFramePr>
          <p:cNvPr id="2" name="Diagram 1"/>
          <p:cNvGraphicFramePr/>
          <p:nvPr>
            <p:extLst>
              <p:ext uri="{D42A27DB-BD31-4B8C-83A1-F6EECF244321}">
                <p14:modId xmlns:p14="http://schemas.microsoft.com/office/powerpoint/2010/main" val="870837598"/>
              </p:ext>
            </p:extLst>
          </p:nvPr>
        </p:nvGraphicFramePr>
        <p:xfrm>
          <a:off x="693812" y="879691"/>
          <a:ext cx="10585176" cy="5645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0093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18"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Benefits</a:t>
            </a:r>
            <a:endParaRPr lang="en-US" sz="2800" dirty="0">
              <a:solidFill>
                <a:schemeClr val="bg1"/>
              </a:solidFill>
              <a:latin typeface="Calibri" panose="020F0502020204030204" pitchFamily="34" charset="0"/>
              <a:cs typeface="Calibri" panose="020F0502020204030204" pitchFamily="34" charset="0"/>
            </a:endParaRPr>
          </a:p>
        </p:txBody>
      </p:sp>
      <p:sp>
        <p:nvSpPr>
          <p:cNvPr id="2" name="Rectangle 1"/>
          <p:cNvSpPr/>
          <p:nvPr/>
        </p:nvSpPr>
        <p:spPr>
          <a:xfrm>
            <a:off x="661508" y="1054016"/>
            <a:ext cx="11078028" cy="1343958"/>
          </a:xfrm>
          <a:prstGeom prst="rect">
            <a:avLst/>
          </a:prstGeom>
        </p:spPr>
        <p:txBody>
          <a:bodyPr wrap="square">
            <a:spAutoFit/>
          </a:bodyPr>
          <a:lstStyle/>
          <a:p>
            <a:pPr>
              <a:spcAft>
                <a:spcPts val="800"/>
              </a:spcAft>
            </a:pPr>
            <a:r>
              <a:rPr lang="en-US" sz="2000" b="1" u="sng" dirty="0" smtClean="0">
                <a:solidFill>
                  <a:srgbClr val="002060"/>
                </a:solidFill>
                <a:latin typeface="Calibri" panose="020F0502020204030204" pitchFamily="34" charset="0"/>
                <a:ea typeface="Calibri" panose="020F0502020204030204" pitchFamily="34" charset="0"/>
                <a:cs typeface="Calibri" panose="020F0502020204030204" pitchFamily="34" charset="0"/>
              </a:rPr>
              <a:t>Death Benefit</a:t>
            </a:r>
            <a:endParaRPr lang="en-US" sz="2000" u="sng"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latin typeface="Calibri" panose="020F0502020204030204" pitchFamily="34" charset="0"/>
                <a:ea typeface="Calibri" panose="020F0502020204030204" pitchFamily="34" charset="0"/>
                <a:cs typeface="Calibri" panose="020F0502020204030204" pitchFamily="34" charset="0"/>
              </a:rPr>
              <a:t>In the event of Life Insured’s death, during the policy term, 100% of </a:t>
            </a:r>
            <a:r>
              <a:rPr lang="en-US" sz="1600" b="1" dirty="0">
                <a:latin typeface="Calibri" panose="020F0502020204030204" pitchFamily="34" charset="0"/>
                <a:ea typeface="Calibri" panose="020F0502020204030204" pitchFamily="34" charset="0"/>
                <a:cs typeface="Calibri" panose="020F0502020204030204" pitchFamily="34" charset="0"/>
              </a:rPr>
              <a:t>Sum Assured on Death </a:t>
            </a:r>
            <a:r>
              <a:rPr lang="en-US" sz="1600" dirty="0">
                <a:latin typeface="Calibri" panose="020F0502020204030204" pitchFamily="34" charset="0"/>
                <a:ea typeface="Calibri" panose="020F0502020204030204" pitchFamily="34" charset="0"/>
                <a:cs typeface="Calibri" panose="020F0502020204030204" pitchFamily="34" charset="0"/>
              </a:rPr>
              <a:t>shall be payable to the beneficiary. </a:t>
            </a:r>
          </a:p>
          <a:p>
            <a:pPr algn="just">
              <a:spcAft>
                <a:spcPts val="800"/>
              </a:spcAft>
            </a:pPr>
            <a:endParaRPr lang="en-US" sz="1600" b="1" u="sng" dirty="0" smtClean="0">
              <a:latin typeface="Calibri" panose="020F0502020204030204" pitchFamily="34" charset="0"/>
              <a:ea typeface="Calibri" panose="020F0502020204030204" pitchFamily="34" charset="0"/>
              <a:cs typeface="Calibri" panose="020F0502020204030204" pitchFamily="34" charset="0"/>
            </a:endParaRPr>
          </a:p>
          <a:p>
            <a:pPr algn="just">
              <a:spcAft>
                <a:spcPts val="800"/>
              </a:spcAft>
            </a:pPr>
            <a:r>
              <a:rPr lang="en-US" sz="1600" b="1" u="sng" dirty="0" smtClean="0">
                <a:latin typeface="Calibri" panose="020F0502020204030204" pitchFamily="34" charset="0"/>
                <a:ea typeface="Calibri" panose="020F0502020204030204" pitchFamily="34" charset="0"/>
                <a:cs typeface="Calibri" panose="020F0502020204030204" pitchFamily="34" charset="0"/>
              </a:rPr>
              <a:t>Sum </a:t>
            </a:r>
            <a:r>
              <a:rPr lang="en-US" sz="1600" b="1" u="sng" dirty="0">
                <a:latin typeface="Calibri" panose="020F0502020204030204" pitchFamily="34" charset="0"/>
                <a:ea typeface="Calibri" panose="020F0502020204030204" pitchFamily="34" charset="0"/>
                <a:cs typeface="Calibri" panose="020F0502020204030204" pitchFamily="34" charset="0"/>
              </a:rPr>
              <a:t>Assured on </a:t>
            </a:r>
            <a:r>
              <a:rPr lang="en-US" sz="1600" b="1" u="sng" dirty="0" smtClean="0">
                <a:latin typeface="Calibri" panose="020F0502020204030204" pitchFamily="34" charset="0"/>
                <a:ea typeface="Calibri" panose="020F0502020204030204" pitchFamily="34" charset="0"/>
                <a:cs typeface="Calibri" panose="020F0502020204030204" pitchFamily="34" charset="0"/>
              </a:rPr>
              <a:t>Death </a:t>
            </a:r>
            <a:r>
              <a:rPr lang="en-US" sz="1600" dirty="0" smtClean="0">
                <a:latin typeface="Calibri" panose="020F0502020204030204" pitchFamily="34" charset="0"/>
                <a:ea typeface="Calibri" panose="020F0502020204030204" pitchFamily="34" charset="0"/>
                <a:cs typeface="Calibri" panose="020F0502020204030204" pitchFamily="34" charset="0"/>
              </a:rPr>
              <a:t>is defined as: </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2364436"/>
              </p:ext>
            </p:extLst>
          </p:nvPr>
        </p:nvGraphicFramePr>
        <p:xfrm>
          <a:off x="1269876" y="2537066"/>
          <a:ext cx="9649073" cy="1333500"/>
        </p:xfrm>
        <a:graphic>
          <a:graphicData uri="http://schemas.openxmlformats.org/drawingml/2006/table">
            <a:tbl>
              <a:tblPr firstRow="1" firstCol="1" bandRow="1">
                <a:tableStyleId>{9D7B26C5-4107-4FEC-AEDC-1716B250A1EF}</a:tableStyleId>
              </a:tblPr>
              <a:tblGrid>
                <a:gridCol w="5288930">
                  <a:extLst>
                    <a:ext uri="{9D8B030D-6E8A-4147-A177-3AD203B41FA5}">
                      <a16:colId xmlns:a16="http://schemas.microsoft.com/office/drawing/2014/main" val="3980625664"/>
                    </a:ext>
                  </a:extLst>
                </a:gridCol>
                <a:gridCol w="4360143">
                  <a:extLst>
                    <a:ext uri="{9D8B030D-6E8A-4147-A177-3AD203B41FA5}">
                      <a16:colId xmlns:a16="http://schemas.microsoft.com/office/drawing/2014/main" val="2293670118"/>
                    </a:ext>
                  </a:extLst>
                </a:gridCol>
              </a:tblGrid>
              <a:tr h="224267">
                <a:tc>
                  <a:txBody>
                    <a:body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For Regular Pay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For Single Pay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97913160"/>
                  </a:ext>
                </a:extLst>
              </a:tr>
              <a:tr h="817250">
                <a:tc>
                  <a:txBody>
                    <a:bodyPr/>
                    <a:lstStyle/>
                    <a:p>
                      <a:pPr marL="0" marR="0">
                        <a:lnSpc>
                          <a:spcPct val="125000"/>
                        </a:lnSpc>
                        <a:spcBef>
                          <a:spcPts val="0"/>
                        </a:spcBef>
                        <a:spcAft>
                          <a:spcPts val="0"/>
                        </a:spcAft>
                      </a:pPr>
                      <a:r>
                        <a:rPr lang="en-US" sz="1400" b="0" dirty="0">
                          <a:effectLst/>
                          <a:latin typeface="Calibri" panose="020F0502020204030204" pitchFamily="34" charset="0"/>
                          <a:cs typeface="Calibri" panose="020F0502020204030204" pitchFamily="34" charset="0"/>
                        </a:rPr>
                        <a:t>Highest of:</a:t>
                      </a:r>
                    </a:p>
                    <a:p>
                      <a:pPr marL="342900" marR="0" lvl="0" indent="-342900">
                        <a:lnSpc>
                          <a:spcPct val="125000"/>
                        </a:lnSpc>
                        <a:spcBef>
                          <a:spcPts val="0"/>
                        </a:spcBef>
                        <a:spcAft>
                          <a:spcPts val="0"/>
                        </a:spcAft>
                        <a:buFont typeface="Symbol" panose="05050102010706020507" pitchFamily="18" charset="2"/>
                        <a:buChar char=""/>
                      </a:pPr>
                      <a:r>
                        <a:rPr lang="en-US" sz="1400" b="0" dirty="0">
                          <a:effectLst/>
                          <a:latin typeface="Calibri" panose="020F0502020204030204" pitchFamily="34" charset="0"/>
                          <a:cs typeface="Calibri" panose="020F0502020204030204" pitchFamily="34" charset="0"/>
                        </a:rPr>
                        <a:t>Basic Sum Assured</a:t>
                      </a:r>
                      <a:r>
                        <a:rPr lang="en-US" sz="1400" b="0" baseline="30000" dirty="0">
                          <a:effectLst/>
                          <a:latin typeface="Calibri" panose="020F0502020204030204" pitchFamily="34" charset="0"/>
                          <a:cs typeface="Calibri" panose="020F0502020204030204" pitchFamily="34" charset="0"/>
                        </a:rPr>
                        <a:t>*</a:t>
                      </a:r>
                      <a:r>
                        <a:rPr lang="en-US" sz="1400" b="0" dirty="0">
                          <a:effectLst/>
                          <a:latin typeface="Calibri" panose="020F0502020204030204" pitchFamily="34" charset="0"/>
                          <a:cs typeface="Calibri" panose="020F0502020204030204" pitchFamily="34" charset="0"/>
                        </a:rPr>
                        <a:t> OR</a:t>
                      </a:r>
                    </a:p>
                    <a:p>
                      <a:pPr marL="342900" marR="0" lvl="0" indent="-342900">
                        <a:lnSpc>
                          <a:spcPct val="125000"/>
                        </a:lnSpc>
                        <a:spcBef>
                          <a:spcPts val="0"/>
                        </a:spcBef>
                        <a:spcAft>
                          <a:spcPts val="0"/>
                        </a:spcAft>
                        <a:buFont typeface="Symbol" panose="05050102010706020507" pitchFamily="18" charset="2"/>
                        <a:buChar char=""/>
                      </a:pPr>
                      <a:r>
                        <a:rPr lang="en-US" sz="1400" b="0" dirty="0">
                          <a:effectLst/>
                          <a:latin typeface="Calibri" panose="020F0502020204030204" pitchFamily="34" charset="0"/>
                          <a:cs typeface="Calibri" panose="020F0502020204030204" pitchFamily="34" charset="0"/>
                        </a:rPr>
                        <a:t>11 times Annualized Premium</a:t>
                      </a:r>
                      <a:r>
                        <a:rPr lang="en-US" sz="1400" b="0" baseline="30000" dirty="0">
                          <a:effectLst/>
                          <a:latin typeface="Calibri" panose="020F0502020204030204" pitchFamily="34" charset="0"/>
                          <a:cs typeface="Calibri" panose="020F0502020204030204" pitchFamily="34" charset="0"/>
                        </a:rPr>
                        <a:t>^</a:t>
                      </a:r>
                      <a:r>
                        <a:rPr lang="en-US" sz="1400" b="0" dirty="0">
                          <a:effectLst/>
                          <a:latin typeface="Calibri" panose="020F0502020204030204" pitchFamily="34" charset="0"/>
                          <a:cs typeface="Calibri" panose="020F0502020204030204" pitchFamily="34" charset="0"/>
                        </a:rPr>
                        <a:t> OR</a:t>
                      </a:r>
                    </a:p>
                    <a:p>
                      <a:pPr marL="342900" marR="0" lvl="0" indent="-342900">
                        <a:lnSpc>
                          <a:spcPct val="125000"/>
                        </a:lnSpc>
                        <a:spcBef>
                          <a:spcPts val="0"/>
                        </a:spcBef>
                        <a:spcAft>
                          <a:spcPts val="0"/>
                        </a:spcAft>
                        <a:buFont typeface="Symbol" panose="05050102010706020507" pitchFamily="18" charset="2"/>
                        <a:buChar char=""/>
                      </a:pPr>
                      <a:r>
                        <a:rPr lang="en-US" sz="1400" b="0" dirty="0">
                          <a:effectLst/>
                          <a:latin typeface="Calibri" panose="020F0502020204030204" pitchFamily="34" charset="0"/>
                          <a:cs typeface="Calibri" panose="020F0502020204030204" pitchFamily="34" charset="0"/>
                        </a:rPr>
                        <a:t>105% of total premiums</a:t>
                      </a:r>
                      <a:r>
                        <a:rPr lang="en-US" sz="1400" b="0" baseline="30000" dirty="0">
                          <a:effectLst/>
                          <a:latin typeface="Calibri" panose="020F0502020204030204" pitchFamily="34" charset="0"/>
                          <a:cs typeface="Calibri" panose="020F0502020204030204" pitchFamily="34" charset="0"/>
                        </a:rPr>
                        <a:t>#</a:t>
                      </a:r>
                      <a:r>
                        <a:rPr lang="en-US" sz="1400" b="0" dirty="0">
                          <a:effectLst/>
                          <a:latin typeface="Calibri" panose="020F0502020204030204" pitchFamily="34" charset="0"/>
                          <a:cs typeface="Calibri" panose="020F0502020204030204" pitchFamily="34" charset="0"/>
                        </a:rPr>
                        <a:t> paid till the date of death</a:t>
                      </a:r>
                      <a:endParaRPr lang="en-US" sz="14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Higher of:</a:t>
                      </a:r>
                    </a:p>
                    <a:p>
                      <a:pPr marL="342900" marR="0" lvl="0" indent="-342900">
                        <a:lnSpc>
                          <a:spcPct val="125000"/>
                        </a:lnSpc>
                        <a:spcBef>
                          <a:spcPts val="0"/>
                        </a:spcBef>
                        <a:spcAft>
                          <a:spcPts val="0"/>
                        </a:spcAft>
                        <a:buFont typeface="Symbol" panose="05050102010706020507" pitchFamily="18" charset="2"/>
                        <a:buChar char=""/>
                      </a:pPr>
                      <a:r>
                        <a:rPr lang="en-US" sz="1400" dirty="0">
                          <a:effectLst/>
                          <a:latin typeface="Calibri" panose="020F0502020204030204" pitchFamily="34" charset="0"/>
                          <a:cs typeface="Calibri" panose="020F0502020204030204" pitchFamily="34" charset="0"/>
                        </a:rPr>
                        <a:t>Basic Sum Assured</a:t>
                      </a:r>
                      <a:r>
                        <a:rPr lang="en-US" sz="1400" baseline="30000" dirty="0">
                          <a:effectLst/>
                          <a:latin typeface="Calibri" panose="020F0502020204030204" pitchFamily="34" charset="0"/>
                          <a:cs typeface="Calibri" panose="020F0502020204030204" pitchFamily="34" charset="0"/>
                        </a:rPr>
                        <a:t>*</a:t>
                      </a:r>
                      <a:r>
                        <a:rPr lang="en-US" sz="1400" dirty="0">
                          <a:effectLst/>
                          <a:latin typeface="Calibri" panose="020F0502020204030204" pitchFamily="34" charset="0"/>
                          <a:cs typeface="Calibri" panose="020F0502020204030204" pitchFamily="34" charset="0"/>
                        </a:rPr>
                        <a:t>, OR</a:t>
                      </a:r>
                    </a:p>
                    <a:p>
                      <a:pPr marL="342900" marR="0" lvl="0" indent="-342900">
                        <a:lnSpc>
                          <a:spcPct val="125000"/>
                        </a:lnSpc>
                        <a:spcBef>
                          <a:spcPts val="0"/>
                        </a:spcBef>
                        <a:spcAft>
                          <a:spcPts val="0"/>
                        </a:spcAft>
                        <a:buFont typeface="Symbol" panose="05050102010706020507" pitchFamily="18" charset="2"/>
                        <a:buChar char=""/>
                      </a:pPr>
                      <a:r>
                        <a:rPr lang="en-US" sz="1400" dirty="0">
                          <a:effectLst/>
                          <a:latin typeface="Calibri" panose="020F0502020204030204" pitchFamily="34" charset="0"/>
                          <a:cs typeface="Calibri" panose="020F0502020204030204" pitchFamily="34" charset="0"/>
                        </a:rPr>
                        <a:t>1.25 times the Single Premium</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855480794"/>
                  </a:ext>
                </a:extLst>
              </a:tr>
            </a:tbl>
          </a:graphicData>
        </a:graphic>
      </p:graphicFrame>
      <p:sp>
        <p:nvSpPr>
          <p:cNvPr id="4" name="Rectangle 3"/>
          <p:cNvSpPr/>
          <p:nvPr/>
        </p:nvSpPr>
        <p:spPr>
          <a:xfrm>
            <a:off x="451521" y="5406621"/>
            <a:ext cx="11475539" cy="921791"/>
          </a:xfrm>
          <a:prstGeom prst="rect">
            <a:avLst/>
          </a:prstGeom>
        </p:spPr>
        <p:txBody>
          <a:bodyPr wrap="square">
            <a:spAutoFit/>
          </a:bodyPr>
          <a:lstStyle/>
          <a:p>
            <a:pPr algn="just">
              <a:lnSpc>
                <a:spcPct val="115000"/>
              </a:lnSpc>
            </a:pPr>
            <a:r>
              <a:rPr lang="en-US" sz="1100" b="1" u="sng" dirty="0">
                <a:latin typeface="Calibri" panose="020F0502020204030204" pitchFamily="34" charset="0"/>
                <a:ea typeface="Calibri" panose="020F0502020204030204" pitchFamily="34" charset="0"/>
                <a:cs typeface="Calibri" panose="020F0502020204030204" pitchFamily="34" charset="0"/>
              </a:rPr>
              <a:t>Note</a:t>
            </a:r>
            <a:r>
              <a:rPr lang="en-US" sz="1100" b="1" dirty="0">
                <a:latin typeface="Calibri" panose="020F0502020204030204" pitchFamily="34" charset="0"/>
                <a:ea typeface="Calibri" panose="020F0502020204030204" pitchFamily="34" charset="0"/>
                <a:cs typeface="Calibri" panose="020F0502020204030204" pitchFamily="34" charset="0"/>
              </a:rPr>
              <a:t>: </a:t>
            </a:r>
            <a:endParaRPr lang="en-US" sz="1100" dirty="0">
              <a:latin typeface="Calibri" panose="020F0502020204030204" pitchFamily="34" charset="0"/>
              <a:ea typeface="Calibri" panose="020F0502020204030204" pitchFamily="34" charset="0"/>
              <a:cs typeface="Calibri" panose="020F0502020204030204" pitchFamily="34" charset="0"/>
            </a:endParaRPr>
          </a:p>
          <a:p>
            <a:pPr algn="just">
              <a:lnSpc>
                <a:spcPct val="125000"/>
              </a:lnSpc>
            </a:pPr>
            <a:r>
              <a:rPr lang="en-US" sz="1100" baseline="30000" dirty="0">
                <a:latin typeface="Calibri" panose="020F0502020204030204" pitchFamily="34" charset="0"/>
                <a:ea typeface="Calibri" panose="020F0502020204030204" pitchFamily="34" charset="0"/>
                <a:cs typeface="Calibri" panose="020F0502020204030204" pitchFamily="34" charset="0"/>
              </a:rPr>
              <a:t>*</a:t>
            </a:r>
            <a:r>
              <a:rPr lang="en-US" sz="1100" dirty="0">
                <a:latin typeface="Calibri" panose="020F0502020204030204" pitchFamily="34" charset="0"/>
                <a:ea typeface="Calibri" panose="020F0502020204030204" pitchFamily="34" charset="0"/>
                <a:cs typeface="Calibri" panose="020F0502020204030204" pitchFamily="34" charset="0"/>
              </a:rPr>
              <a:t>Basic Sum Assured shall be Sum Assured opted by the policyholder on inception.</a:t>
            </a:r>
          </a:p>
          <a:p>
            <a:pPr algn="just">
              <a:lnSpc>
                <a:spcPct val="125000"/>
              </a:lnSpc>
            </a:pPr>
            <a:r>
              <a:rPr lang="en-US" sz="1100" baseline="30000" dirty="0">
                <a:latin typeface="Calibri" panose="020F0502020204030204" pitchFamily="34" charset="0"/>
                <a:ea typeface="Calibri" panose="020F0502020204030204" pitchFamily="34" charset="0"/>
                <a:cs typeface="Calibri" panose="020F0502020204030204" pitchFamily="34" charset="0"/>
              </a:rPr>
              <a:t>^</a:t>
            </a:r>
            <a:r>
              <a:rPr lang="en-US" sz="1100" dirty="0">
                <a:latin typeface="Calibri" panose="020F0502020204030204" pitchFamily="34" charset="0"/>
                <a:ea typeface="Calibri" panose="020F0502020204030204" pitchFamily="34" charset="0"/>
                <a:cs typeface="Calibri" panose="020F0502020204030204" pitchFamily="34" charset="0"/>
              </a:rPr>
              <a:t>Annualized Premium is the premium payable in a policy year, excluding premiums paid for optional benefits, loadings for modal premium and Goods and Services Tax and </a:t>
            </a:r>
            <a:r>
              <a:rPr lang="en-US" sz="1100" dirty="0" err="1">
                <a:latin typeface="Calibri" panose="020F0502020204030204" pitchFamily="34" charset="0"/>
                <a:ea typeface="Calibri" panose="020F0502020204030204" pitchFamily="34" charset="0"/>
                <a:cs typeface="Calibri" panose="020F0502020204030204" pitchFamily="34" charset="0"/>
              </a:rPr>
              <a:t>Cess</a:t>
            </a:r>
            <a:r>
              <a:rPr lang="en-US" sz="1100" dirty="0">
                <a:latin typeface="Calibri" panose="020F0502020204030204" pitchFamily="34" charset="0"/>
                <a:ea typeface="Calibri" panose="020F0502020204030204" pitchFamily="34" charset="0"/>
                <a:cs typeface="Calibri" panose="020F0502020204030204" pitchFamily="34" charset="0"/>
              </a:rPr>
              <a:t> as applicable.</a:t>
            </a:r>
          </a:p>
          <a:p>
            <a:pPr algn="just">
              <a:lnSpc>
                <a:spcPct val="125000"/>
              </a:lnSpc>
            </a:pPr>
            <a:r>
              <a:rPr lang="en-US" sz="1100" baseline="30000" dirty="0" smtClean="0">
                <a:latin typeface="Calibri" panose="020F0502020204030204" pitchFamily="34" charset="0"/>
                <a:ea typeface="Calibri" panose="020F0502020204030204" pitchFamily="34" charset="0"/>
                <a:cs typeface="Calibri" panose="020F0502020204030204" pitchFamily="34" charset="0"/>
              </a:rPr>
              <a:t>#</a:t>
            </a:r>
            <a:r>
              <a:rPr lang="en-US" sz="1100" dirty="0">
                <a:latin typeface="Calibri" panose="020F0502020204030204" pitchFamily="34" charset="0"/>
                <a:ea typeface="Calibri" panose="020F0502020204030204" pitchFamily="34" charset="0"/>
                <a:cs typeface="Calibri" panose="020F0502020204030204" pitchFamily="34" charset="0"/>
              </a:rPr>
              <a:t>Total premiums mean total of all the premiums received, including loadings for modal premium but excluding premiums paid for optional benefits, and Goods and Services Tax and </a:t>
            </a:r>
            <a:r>
              <a:rPr lang="en-US" sz="1100" dirty="0" err="1">
                <a:latin typeface="Calibri" panose="020F0502020204030204" pitchFamily="34" charset="0"/>
                <a:ea typeface="Calibri" panose="020F0502020204030204" pitchFamily="34" charset="0"/>
                <a:cs typeface="Calibri" panose="020F0502020204030204" pitchFamily="34" charset="0"/>
              </a:rPr>
              <a:t>Cess</a:t>
            </a:r>
            <a:r>
              <a:rPr lang="en-US" sz="1100" dirty="0">
                <a:latin typeface="Calibri" panose="020F0502020204030204" pitchFamily="34" charset="0"/>
                <a:ea typeface="Calibri" panose="020F0502020204030204" pitchFamily="34" charset="0"/>
                <a:cs typeface="Calibri" panose="020F0502020204030204" pitchFamily="34" charset="0"/>
              </a:rPr>
              <a:t> as applicable.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649335" y="4360460"/>
            <a:ext cx="10657184"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In case, multiple </a:t>
            </a:r>
            <a:r>
              <a:rPr lang="en-US" sz="1600" b="1" dirty="0">
                <a:latin typeface="Calibri" panose="020F0502020204030204" pitchFamily="34" charset="0"/>
                <a:cs typeface="Calibri" panose="020F0502020204030204" pitchFamily="34" charset="0"/>
              </a:rPr>
              <a:t>Kotak Protect India</a:t>
            </a:r>
            <a:r>
              <a:rPr lang="en-US" sz="1600" dirty="0">
                <a:latin typeface="Calibri" panose="020F0502020204030204" pitchFamily="34" charset="0"/>
                <a:cs typeface="Calibri" panose="020F0502020204030204" pitchFamily="34" charset="0"/>
              </a:rPr>
              <a:t> policies have been </a:t>
            </a:r>
            <a:r>
              <a:rPr lang="en-US" sz="1600" dirty="0" smtClean="0">
                <a:latin typeface="Calibri" panose="020F0502020204030204" pitchFamily="34" charset="0"/>
                <a:cs typeface="Calibri" panose="020F0502020204030204" pitchFamily="34" charset="0"/>
              </a:rPr>
              <a:t>purchased, </a:t>
            </a:r>
            <a:r>
              <a:rPr lang="en-US" sz="1600" dirty="0">
                <a:latin typeface="Calibri" panose="020F0502020204030204" pitchFamily="34" charset="0"/>
                <a:cs typeface="Calibri" panose="020F0502020204030204" pitchFamily="34" charset="0"/>
              </a:rPr>
              <a:t>the maximum benefit payable to the beneficiary, in case of Life Insured’s Death across all policies shall </a:t>
            </a:r>
            <a:r>
              <a:rPr lang="en-US" sz="1600" dirty="0" smtClean="0">
                <a:latin typeface="Calibri" panose="020F0502020204030204" pitchFamily="34" charset="0"/>
                <a:cs typeface="Calibri" panose="020F0502020204030204" pitchFamily="34" charset="0"/>
              </a:rPr>
              <a:t>be limited to </a:t>
            </a:r>
          </a:p>
          <a:p>
            <a:pPr marL="285750" lvl="0" indent="-285750">
              <a:buFont typeface="Arial" panose="020B0604020202020204" pitchFamily="34" charset="0"/>
              <a:buChar char="•"/>
            </a:pPr>
            <a:r>
              <a:rPr lang="en-US" sz="1600" b="1" dirty="0" err="1" smtClean="0">
                <a:latin typeface="Calibri" panose="020F0502020204030204" pitchFamily="34" charset="0"/>
                <a:cs typeface="Calibri" panose="020F0502020204030204" pitchFamily="34" charset="0"/>
              </a:rPr>
              <a:t>Rs</a:t>
            </a:r>
            <a:r>
              <a:rPr lang="en-US" sz="1600" b="1" dirty="0" smtClean="0">
                <a:latin typeface="Calibri" panose="020F0502020204030204" pitchFamily="34" charset="0"/>
                <a:cs typeface="Calibri" panose="020F0502020204030204" pitchFamily="34" charset="0"/>
              </a:rPr>
              <a:t>. 25,00,000 </a:t>
            </a:r>
            <a:r>
              <a:rPr lang="en-US" sz="1600" dirty="0" smtClean="0">
                <a:latin typeface="Calibri" panose="020F0502020204030204" pitchFamily="34" charset="0"/>
                <a:cs typeface="Calibri" panose="020F0502020204030204" pitchFamily="34" charset="0"/>
              </a:rPr>
              <a:t>(in case of Normal Death)</a:t>
            </a:r>
          </a:p>
          <a:p>
            <a:pPr marL="285750" indent="-285750">
              <a:buFont typeface="Arial" panose="020B0604020202020204" pitchFamily="34" charset="0"/>
              <a:buChar char="•"/>
            </a:pPr>
            <a:r>
              <a:rPr lang="en-US" sz="1600" b="1" dirty="0" err="1" smtClean="0">
                <a:latin typeface="Calibri" panose="020F0502020204030204" pitchFamily="34" charset="0"/>
                <a:cs typeface="Calibri" panose="020F0502020204030204" pitchFamily="34" charset="0"/>
              </a:rPr>
              <a:t>Rs</a:t>
            </a:r>
            <a:r>
              <a:rPr lang="en-US" sz="1600" b="1" dirty="0" smtClean="0">
                <a:latin typeface="Calibri" panose="020F0502020204030204" pitchFamily="34" charset="0"/>
                <a:cs typeface="Calibri" panose="020F0502020204030204" pitchFamily="34" charset="0"/>
              </a:rPr>
              <a:t>. 50,00,000 </a:t>
            </a:r>
            <a:r>
              <a:rPr lang="en-US" sz="1600" dirty="0" smtClean="0">
                <a:latin typeface="Calibri" panose="020F0502020204030204" pitchFamily="34" charset="0"/>
                <a:cs typeface="Calibri" panose="020F0502020204030204" pitchFamily="34" charset="0"/>
              </a:rPr>
              <a:t>(in case of Accidental Death, if opted for)</a:t>
            </a:r>
            <a:endParaRPr lang="en-US" sz="1600" dirty="0" smtClean="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86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32"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Optional Benefits</a:t>
            </a:r>
            <a:endParaRPr lang="en-US" sz="2800" dirty="0">
              <a:solidFill>
                <a:schemeClr val="bg1"/>
              </a:solidFill>
              <a:latin typeface="Calibri" panose="020F0502020204030204" pitchFamily="34" charset="0"/>
              <a:cs typeface="Calibri" panose="020F0502020204030204" pitchFamily="34" charset="0"/>
            </a:endParaRPr>
          </a:p>
        </p:txBody>
      </p:sp>
      <p:sp>
        <p:nvSpPr>
          <p:cNvPr id="33" name="Rectangle 32"/>
          <p:cNvSpPr/>
          <p:nvPr/>
        </p:nvSpPr>
        <p:spPr>
          <a:xfrm>
            <a:off x="765820" y="2082264"/>
            <a:ext cx="11078028" cy="2062103"/>
          </a:xfrm>
          <a:prstGeom prst="rect">
            <a:avLst/>
          </a:prstGeom>
        </p:spPr>
        <p:txBody>
          <a:bodyPr wrap="square">
            <a:spAutoFit/>
          </a:bodyPr>
          <a:lstStyle/>
          <a:p>
            <a:r>
              <a:rPr lang="en-US" sz="1600" dirty="0" smtClean="0">
                <a:latin typeface="Calibri" panose="020F0502020204030204" pitchFamily="34" charset="0"/>
                <a:cs typeface="Calibri" panose="020F0502020204030204" pitchFamily="34" charset="0"/>
              </a:rPr>
              <a:t>You </a:t>
            </a:r>
            <a:r>
              <a:rPr lang="en-US" sz="1600" dirty="0">
                <a:latin typeface="Calibri" panose="020F0502020204030204" pitchFamily="34" charset="0"/>
                <a:cs typeface="Calibri" panose="020F0502020204030204" pitchFamily="34" charset="0"/>
              </a:rPr>
              <a:t>have the flexibility to choose Accidental Death Benefit </a:t>
            </a:r>
            <a:r>
              <a:rPr lang="en-US" sz="1600" dirty="0" smtClean="0">
                <a:latin typeface="Calibri" panose="020F0502020204030204" pitchFamily="34" charset="0"/>
                <a:cs typeface="Calibri" panose="020F0502020204030204" pitchFamily="34" charset="0"/>
              </a:rPr>
              <a:t>up </a:t>
            </a:r>
            <a:r>
              <a:rPr lang="en-US" sz="1600" dirty="0">
                <a:latin typeface="Calibri" panose="020F0502020204030204" pitchFamily="34" charset="0"/>
                <a:cs typeface="Calibri" panose="020F0502020204030204" pitchFamily="34" charset="0"/>
              </a:rPr>
              <a:t>to 100% of Basic Sum Assured, subject to a minimum of </a:t>
            </a:r>
            <a:r>
              <a:rPr lang="en-US" sz="1600" dirty="0" err="1">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1 lac and in multiples of </a:t>
            </a:r>
            <a:r>
              <a:rPr lang="en-US" sz="1600" dirty="0" err="1">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1 lac </a:t>
            </a:r>
            <a:r>
              <a:rPr lang="en-US" sz="1600" dirty="0" smtClean="0">
                <a:latin typeface="Calibri" panose="020F0502020204030204" pitchFamily="34" charset="0"/>
                <a:cs typeface="Calibri" panose="020F0502020204030204" pitchFamily="34" charset="0"/>
              </a:rPr>
              <a:t>only, by </a:t>
            </a:r>
            <a:r>
              <a:rPr lang="en-US" sz="1600" dirty="0">
                <a:latin typeface="Calibri" panose="020F0502020204030204" pitchFamily="34" charset="0"/>
                <a:cs typeface="Calibri" panose="020F0502020204030204" pitchFamily="34" charset="0"/>
              </a:rPr>
              <a:t>paying additional </a:t>
            </a:r>
            <a:r>
              <a:rPr lang="en-US" sz="1600" dirty="0" smtClean="0">
                <a:latin typeface="Calibri" panose="020F0502020204030204" pitchFamily="34" charset="0"/>
                <a:cs typeface="Calibri" panose="020F0502020204030204" pitchFamily="34" charset="0"/>
              </a:rPr>
              <a:t>premium.  You can opt for this option only on inception. </a:t>
            </a:r>
            <a:endParaRPr lang="en-US" sz="1600" dirty="0">
              <a:latin typeface="Calibri" panose="020F0502020204030204" pitchFamily="34" charset="0"/>
              <a:cs typeface="Calibri" panose="020F0502020204030204" pitchFamily="34" charset="0"/>
            </a:endParaRP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In </a:t>
            </a:r>
            <a:r>
              <a:rPr lang="en-US" sz="1600" dirty="0">
                <a:latin typeface="Calibri" panose="020F0502020204030204" pitchFamily="34" charset="0"/>
                <a:cs typeface="Calibri" panose="020F0502020204030204" pitchFamily="34" charset="0"/>
              </a:rPr>
              <a:t>case of the Life Insured’s Accidental Death, the beneficiary will receive: </a:t>
            </a:r>
          </a:p>
          <a:p>
            <a:pPr marL="285750" lvl="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100% of Sum Assured on Death under base policy PLUS</a:t>
            </a:r>
          </a:p>
          <a:p>
            <a:pPr marL="285750" lvl="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Accidental Death Benefit (as and if opted under the policy)</a:t>
            </a:r>
          </a:p>
          <a:p>
            <a:r>
              <a:rPr lang="en-US" sz="1600" b="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en-US" sz="1600" b="1" dirty="0">
                <a:solidFill>
                  <a:srgbClr val="ED1C24"/>
                </a:solidFill>
                <a:latin typeface="Calibri" panose="020F0502020204030204" pitchFamily="34" charset="0"/>
                <a:cs typeface="Calibri" panose="020F0502020204030204" pitchFamily="34" charset="0"/>
              </a:rPr>
              <a:t>The benefit shall be payable only when Accidental Death Benefit has been opted under the </a:t>
            </a:r>
            <a:r>
              <a:rPr lang="en-US" sz="1600" b="1" dirty="0" smtClean="0">
                <a:solidFill>
                  <a:srgbClr val="ED1C24"/>
                </a:solidFill>
                <a:latin typeface="Calibri" panose="020F0502020204030204" pitchFamily="34" charset="0"/>
                <a:cs typeface="Calibri" panose="020F0502020204030204" pitchFamily="34" charset="0"/>
              </a:rPr>
              <a:t>plan.</a:t>
            </a:r>
            <a:r>
              <a:rPr lang="en-US" sz="1600" b="1" dirty="0">
                <a:solidFill>
                  <a:srgbClr val="ED1C24"/>
                </a:solidFill>
                <a:latin typeface="Calibri" panose="020F0502020204030204" pitchFamily="34" charset="0"/>
                <a:ea typeface="Calibri" panose="020F0502020204030204" pitchFamily="34" charset="0"/>
                <a:cs typeface="Calibri" panose="020F0502020204030204" pitchFamily="34" charset="0"/>
              </a:rPr>
              <a:t> </a:t>
            </a:r>
          </a:p>
        </p:txBody>
      </p:sp>
      <p:grpSp>
        <p:nvGrpSpPr>
          <p:cNvPr id="37" name="Group 36"/>
          <p:cNvGrpSpPr/>
          <p:nvPr/>
        </p:nvGrpSpPr>
        <p:grpSpPr>
          <a:xfrm>
            <a:off x="0" y="1081996"/>
            <a:ext cx="2782044" cy="813504"/>
            <a:chOff x="0" y="1081996"/>
            <a:chExt cx="2782044" cy="813504"/>
          </a:xfrm>
        </p:grpSpPr>
        <p:sp>
          <p:nvSpPr>
            <p:cNvPr id="29" name="Snip Single Corner Rectangle 28"/>
            <p:cNvSpPr/>
            <p:nvPr/>
          </p:nvSpPr>
          <p:spPr>
            <a:xfrm>
              <a:off x="0" y="1081996"/>
              <a:ext cx="2638028" cy="813504"/>
            </a:xfrm>
            <a:prstGeom prst="snip1Rect">
              <a:avLst>
                <a:gd name="adj" fmla="val 3559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93812" y="1111926"/>
              <a:ext cx="2088232"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Death due to </a:t>
              </a:r>
              <a:r>
                <a:rPr lang="en-US"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Accident</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207464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32"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Optional Benefits</a:t>
            </a:r>
            <a:endParaRPr lang="en-US" sz="2800" dirty="0">
              <a:solidFill>
                <a:schemeClr val="bg1"/>
              </a:solidFill>
              <a:latin typeface="Calibri" panose="020F0502020204030204" pitchFamily="34" charset="0"/>
              <a:cs typeface="Calibri" panose="020F0502020204030204" pitchFamily="34" charset="0"/>
            </a:endParaRPr>
          </a:p>
        </p:txBody>
      </p:sp>
      <p:sp>
        <p:nvSpPr>
          <p:cNvPr id="33" name="Rectangle 32"/>
          <p:cNvSpPr/>
          <p:nvPr/>
        </p:nvSpPr>
        <p:spPr>
          <a:xfrm>
            <a:off x="765820" y="1916832"/>
            <a:ext cx="4752528" cy="2308324"/>
          </a:xfrm>
          <a:prstGeom prst="rect">
            <a:avLst/>
          </a:prstGeom>
        </p:spPr>
        <p:txBody>
          <a:bodyPr wrap="square">
            <a:spAutoFit/>
          </a:bodyPr>
          <a:lstStyle/>
          <a:p>
            <a:pPr algn="just"/>
            <a:r>
              <a:rPr lang="en-US" sz="1600" b="1" dirty="0" smtClean="0">
                <a:latin typeface="Calibri" panose="020F0502020204030204" pitchFamily="34" charset="0"/>
                <a:cs typeface="Calibri" panose="020F0502020204030204" pitchFamily="34" charset="0"/>
              </a:rPr>
              <a:t>When?</a:t>
            </a:r>
          </a:p>
          <a:p>
            <a:pPr algn="just"/>
            <a:endParaRPr lang="en-US" sz="1600" dirty="0" smtClean="0">
              <a:latin typeface="Calibri" panose="020F0502020204030204" pitchFamily="34" charset="0"/>
              <a:cs typeface="Calibri" panose="020F0502020204030204" pitchFamily="34" charset="0"/>
            </a:endParaRPr>
          </a:p>
          <a:p>
            <a:pPr algn="just"/>
            <a:r>
              <a:rPr lang="en-US" sz="1600" dirty="0" smtClean="0">
                <a:latin typeface="Calibri" panose="020F0502020204030204" pitchFamily="34" charset="0"/>
                <a:cs typeface="Calibri" panose="020F0502020204030204" pitchFamily="34" charset="0"/>
              </a:rPr>
              <a:t>You </a:t>
            </a:r>
            <a:r>
              <a:rPr lang="en-US" sz="1600" dirty="0">
                <a:latin typeface="Calibri" panose="020F0502020204030204" pitchFamily="34" charset="0"/>
                <a:cs typeface="Calibri" panose="020F0502020204030204" pitchFamily="34" charset="0"/>
              </a:rPr>
              <a:t>have the flexibility to choose this benefit under the plan on inception, by paying an additional premium. </a:t>
            </a:r>
            <a:endParaRPr lang="en-US" sz="1600" dirty="0" smtClean="0">
              <a:latin typeface="Calibri" panose="020F0502020204030204" pitchFamily="34" charset="0"/>
              <a:cs typeface="Calibri" panose="020F0502020204030204" pitchFamily="34" charset="0"/>
            </a:endParaRPr>
          </a:p>
          <a:p>
            <a:pPr algn="just"/>
            <a:endParaRPr lang="en-US" sz="1600" dirty="0">
              <a:latin typeface="Calibri" panose="020F0502020204030204" pitchFamily="34" charset="0"/>
              <a:cs typeface="Calibri" panose="020F0502020204030204" pitchFamily="34" charset="0"/>
            </a:endParaRPr>
          </a:p>
          <a:p>
            <a:pPr algn="just"/>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benefit will be payable only when: </a:t>
            </a:r>
          </a:p>
          <a:p>
            <a:pPr marL="285750" lvl="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Hospi Benefit has been chosen under the plan &amp;</a:t>
            </a:r>
          </a:p>
          <a:p>
            <a:pPr marL="285750" indent="-285750" algn="just">
              <a:buFont typeface="Arial" panose="020B0604020202020204" pitchFamily="34" charset="0"/>
              <a:buChar char="•"/>
            </a:pPr>
            <a:r>
              <a:rPr lang="en-US" sz="1600" dirty="0">
                <a:latin typeface="Calibri" panose="020F0502020204030204" pitchFamily="34" charset="0"/>
                <a:cs typeface="Calibri" panose="020F0502020204030204" pitchFamily="34" charset="0"/>
              </a:rPr>
              <a:t>Life Insured is hospitalized for a minimum period of 24 hours, due to accident or ill health</a:t>
            </a:r>
            <a:r>
              <a:rPr lang="en-US" sz="1600" b="1" dirty="0">
                <a:solidFill>
                  <a:srgbClr val="ED1C24"/>
                </a:solidFill>
                <a:latin typeface="Calibri" panose="020F0502020204030204" pitchFamily="34" charset="0"/>
                <a:ea typeface="Calibri" panose="020F0502020204030204" pitchFamily="34" charset="0"/>
                <a:cs typeface="Calibri" panose="020F0502020204030204" pitchFamily="34" charset="0"/>
              </a:rPr>
              <a:t> </a:t>
            </a:r>
            <a:endParaRPr lang="en-US" sz="1600" b="1" dirty="0" smtClean="0">
              <a:solidFill>
                <a:srgbClr val="ED1C24"/>
              </a:solidFill>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p:cNvGrpSpPr/>
          <p:nvPr/>
        </p:nvGrpSpPr>
        <p:grpSpPr>
          <a:xfrm>
            <a:off x="0" y="1081996"/>
            <a:ext cx="2759740" cy="813504"/>
            <a:chOff x="0" y="1081996"/>
            <a:chExt cx="2759740" cy="813504"/>
          </a:xfrm>
        </p:grpSpPr>
        <p:sp>
          <p:nvSpPr>
            <p:cNvPr id="29" name="Snip Single Corner Rectangle 28"/>
            <p:cNvSpPr/>
            <p:nvPr/>
          </p:nvSpPr>
          <p:spPr>
            <a:xfrm>
              <a:off x="0" y="1081996"/>
              <a:ext cx="2638028" cy="813504"/>
            </a:xfrm>
            <a:prstGeom prst="snip1Rect">
              <a:avLst>
                <a:gd name="adj" fmla="val 3559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71508" y="1288693"/>
              <a:ext cx="2088232"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Hospi Benefit</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7" name="Rectangle 6"/>
          <p:cNvSpPr/>
          <p:nvPr/>
        </p:nvSpPr>
        <p:spPr>
          <a:xfrm>
            <a:off x="6382444" y="1916832"/>
            <a:ext cx="4896544" cy="3293209"/>
          </a:xfrm>
          <a:prstGeom prst="rect">
            <a:avLst/>
          </a:prstGeom>
        </p:spPr>
        <p:txBody>
          <a:bodyPr wrap="square">
            <a:spAutoFit/>
          </a:bodyPr>
          <a:lstStyle/>
          <a:p>
            <a:pPr algn="just"/>
            <a:r>
              <a:rPr lang="en-US" sz="1600" b="1" dirty="0" smtClean="0">
                <a:latin typeface="Calibri" panose="020F0502020204030204" pitchFamily="34" charset="0"/>
                <a:cs typeface="Calibri" panose="020F0502020204030204" pitchFamily="34" charset="0"/>
              </a:rPr>
              <a:t>What?</a:t>
            </a:r>
          </a:p>
          <a:p>
            <a:pPr algn="just"/>
            <a:endParaRPr lang="en-US" sz="1600" dirty="0" smtClean="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Under this plan, you have the following Hospi Benefit options to select from: </a:t>
            </a:r>
          </a:p>
          <a:p>
            <a:pPr marL="285750" lvl="0" indent="-285750" algn="just">
              <a:buFont typeface="Arial" panose="020B0604020202020204" pitchFamily="34" charset="0"/>
              <a:buChar char="•"/>
            </a:pPr>
            <a:r>
              <a:rPr lang="en-US" sz="1600" dirty="0" err="1">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500 per day </a:t>
            </a:r>
          </a:p>
          <a:p>
            <a:pPr marL="285750" lvl="0" indent="-285750" algn="just">
              <a:buFont typeface="Arial" panose="020B0604020202020204" pitchFamily="34" charset="0"/>
              <a:buChar char="•"/>
            </a:pPr>
            <a:r>
              <a:rPr lang="en-US" sz="1600" dirty="0" err="1">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1000 per day</a:t>
            </a:r>
          </a:p>
          <a:p>
            <a:pPr marL="285750" lvl="0" indent="-285750" algn="just">
              <a:buFont typeface="Arial" panose="020B0604020202020204" pitchFamily="34" charset="0"/>
              <a:buChar char="•"/>
            </a:pPr>
            <a:r>
              <a:rPr lang="en-US" sz="1600" dirty="0" err="1">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1500 per day</a:t>
            </a:r>
          </a:p>
          <a:p>
            <a:pPr marL="285750" lvl="0" indent="-285750" algn="just">
              <a:buFont typeface="Arial" panose="020B0604020202020204" pitchFamily="34" charset="0"/>
              <a:buChar char="•"/>
            </a:pPr>
            <a:r>
              <a:rPr lang="en-US" sz="1600" dirty="0" err="1">
                <a:latin typeface="Calibri" panose="020F0502020204030204" pitchFamily="34" charset="0"/>
                <a:cs typeface="Calibri" panose="020F0502020204030204" pitchFamily="34" charset="0"/>
              </a:rPr>
              <a:t>Rs</a:t>
            </a:r>
            <a:r>
              <a:rPr lang="en-US" sz="1600" dirty="0">
                <a:latin typeface="Calibri" panose="020F0502020204030204" pitchFamily="34" charset="0"/>
                <a:cs typeface="Calibri" panose="020F0502020204030204" pitchFamily="34" charset="0"/>
              </a:rPr>
              <a:t>. 2000 per day</a:t>
            </a:r>
          </a:p>
          <a:p>
            <a:pPr algn="just"/>
            <a:r>
              <a:rPr lang="en-US" sz="1600" dirty="0">
                <a:latin typeface="Calibri" panose="020F0502020204030204" pitchFamily="34" charset="0"/>
                <a:cs typeface="Calibri" panose="020F0502020204030204" pitchFamily="34" charset="0"/>
              </a:rPr>
              <a:t> </a:t>
            </a:r>
          </a:p>
          <a:p>
            <a:pPr algn="just"/>
            <a:r>
              <a:rPr lang="en-US" sz="1600" dirty="0">
                <a:latin typeface="Calibri" panose="020F0502020204030204" pitchFamily="34" charset="0"/>
                <a:cs typeface="Calibri" panose="020F0502020204030204" pitchFamily="34" charset="0"/>
              </a:rPr>
              <a:t>The benefit shall be payable to you for the number of days, the Life Insured was hospitalized in a policy year. The benefit payable shall be maximum for a period of 15 days in a policy year</a:t>
            </a:r>
            <a:r>
              <a:rPr lang="en-US" sz="1600" dirty="0" smtClean="0">
                <a:latin typeface="Calibri" panose="020F0502020204030204" pitchFamily="34" charset="0"/>
                <a:cs typeface="Calibri" panose="020F0502020204030204" pitchFamily="34" charset="0"/>
              </a:rPr>
              <a:t>.</a:t>
            </a:r>
            <a:r>
              <a:rPr lang="en-US" sz="1600" b="1" dirty="0">
                <a:solidFill>
                  <a:srgbClr val="ED1C24"/>
                </a:solidFill>
                <a:latin typeface="Calibri" panose="020F0502020204030204" pitchFamily="34" charset="0"/>
                <a:ea typeface="Calibri" panose="020F0502020204030204" pitchFamily="34" charset="0"/>
                <a:cs typeface="Calibri" panose="020F0502020204030204" pitchFamily="34" charset="0"/>
              </a:rPr>
              <a:t> </a:t>
            </a:r>
          </a:p>
        </p:txBody>
      </p:sp>
      <p:sp>
        <p:nvSpPr>
          <p:cNvPr id="2" name="TextBox 1"/>
          <p:cNvSpPr txBox="1"/>
          <p:nvPr/>
        </p:nvSpPr>
        <p:spPr>
          <a:xfrm>
            <a:off x="477788" y="5353966"/>
            <a:ext cx="11305256" cy="1015663"/>
          </a:xfrm>
          <a:prstGeom prst="rect">
            <a:avLst/>
          </a:prstGeom>
          <a:noFill/>
        </p:spPr>
        <p:txBody>
          <a:bodyPr wrap="square" rtlCol="0">
            <a:spAutoFit/>
          </a:bodyPr>
          <a:lstStyle/>
          <a:p>
            <a:pPr algn="just"/>
            <a:r>
              <a:rPr lang="en-US" sz="1500" b="1" dirty="0">
                <a:latin typeface="Calibri" panose="020F0502020204030204" pitchFamily="34" charset="0"/>
                <a:cs typeface="Calibri" panose="020F0502020204030204" pitchFamily="34" charset="0"/>
              </a:rPr>
              <a:t>Waiting Period: </a:t>
            </a:r>
            <a:r>
              <a:rPr lang="en-US" sz="1500" dirty="0">
                <a:latin typeface="Calibri" panose="020F0502020204030204" pitchFamily="34" charset="0"/>
                <a:cs typeface="Calibri" panose="020F0502020204030204" pitchFamily="34" charset="0"/>
              </a:rPr>
              <a:t>In case you have opted for Hospi Benefit under the policy, there shall be a waiting period of 30 days, applicable from the risk commencement date. No </a:t>
            </a:r>
            <a:r>
              <a:rPr lang="en-US" sz="1500" dirty="0" smtClean="0">
                <a:latin typeface="Calibri" panose="020F0502020204030204" pitchFamily="34" charset="0"/>
                <a:cs typeface="Calibri" panose="020F0502020204030204" pitchFamily="34" charset="0"/>
              </a:rPr>
              <a:t>Benefit </a:t>
            </a:r>
            <a:r>
              <a:rPr lang="en-US" sz="1500" dirty="0">
                <a:latin typeface="Calibri" panose="020F0502020204030204" pitchFamily="34" charset="0"/>
                <a:cs typeface="Calibri" panose="020F0502020204030204" pitchFamily="34" charset="0"/>
              </a:rPr>
              <a:t>shall be payable, in case a claim is made during this period or a claim made post waiting period, due to hospitalization during this period. Waiting Period shall not be applicable in case of hospitalization due to an accident, provided the accident has occurred after the risk commencement date</a:t>
            </a:r>
            <a:r>
              <a:rPr lang="en-US" sz="1500" dirty="0" smtClean="0">
                <a:latin typeface="Calibri" panose="020F0502020204030204" pitchFamily="34" charset="0"/>
                <a:cs typeface="Calibri" panose="020F0502020204030204" pitchFamily="34" charset="0"/>
              </a:rPr>
              <a:t>.</a:t>
            </a:r>
            <a:endParaRPr lang="en-US" sz="1500" b="1" dirty="0">
              <a:solidFill>
                <a:srgbClr val="ED1C2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104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13"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Inbuilt Additional Benefits</a:t>
            </a:r>
            <a:endParaRPr lang="en-US" sz="2800" dirty="0">
              <a:solidFill>
                <a:schemeClr val="bg1"/>
              </a:solidFill>
              <a:latin typeface="Calibri" panose="020F0502020204030204" pitchFamily="34" charset="0"/>
              <a:cs typeface="Calibri" panose="020F0502020204030204" pitchFamily="34" charset="0"/>
            </a:endParaRPr>
          </a:p>
        </p:txBody>
      </p:sp>
      <p:grpSp>
        <p:nvGrpSpPr>
          <p:cNvPr id="8" name="Group 7"/>
          <p:cNvGrpSpPr/>
          <p:nvPr/>
        </p:nvGrpSpPr>
        <p:grpSpPr>
          <a:xfrm>
            <a:off x="0" y="1081996"/>
            <a:ext cx="2721240" cy="813504"/>
            <a:chOff x="0" y="1081996"/>
            <a:chExt cx="2721240" cy="813504"/>
          </a:xfrm>
        </p:grpSpPr>
        <p:sp>
          <p:nvSpPr>
            <p:cNvPr id="15" name="Snip Single Corner Rectangle 14"/>
            <p:cNvSpPr/>
            <p:nvPr/>
          </p:nvSpPr>
          <p:spPr>
            <a:xfrm>
              <a:off x="0" y="1081996"/>
              <a:ext cx="2638028" cy="813504"/>
            </a:xfrm>
            <a:prstGeom prst="snip1Rect">
              <a:avLst>
                <a:gd name="adj" fmla="val 3559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33008" y="1135061"/>
              <a:ext cx="2088232" cy="707886"/>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Telemedicine Consultation</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 name="Rectangle 3"/>
          <p:cNvSpPr/>
          <p:nvPr/>
        </p:nvSpPr>
        <p:spPr>
          <a:xfrm>
            <a:off x="720871" y="2097805"/>
            <a:ext cx="10918157" cy="830997"/>
          </a:xfrm>
          <a:prstGeom prst="rect">
            <a:avLst/>
          </a:prstGeom>
        </p:spPr>
        <p:txBody>
          <a:bodyPr wrap="square">
            <a:spAutoFit/>
          </a:bodyPr>
          <a:lstStyle/>
          <a:p>
            <a:pPr algn="just"/>
            <a:r>
              <a:rPr lang="en-US" sz="1600" dirty="0" smtClean="0">
                <a:latin typeface="Calibri" panose="020F0502020204030204" pitchFamily="34" charset="0"/>
                <a:ea typeface="Calibri" panose="020F0502020204030204" pitchFamily="34" charset="0"/>
                <a:cs typeface="Calibri" panose="020F0502020204030204" pitchFamily="34" charset="0"/>
              </a:rPr>
              <a:t>Under </a:t>
            </a:r>
            <a:r>
              <a:rPr lang="en-US" sz="1600" dirty="0">
                <a:latin typeface="Calibri" panose="020F0502020204030204" pitchFamily="34" charset="0"/>
                <a:ea typeface="Calibri" panose="020F0502020204030204" pitchFamily="34" charset="0"/>
                <a:cs typeface="Calibri" panose="020F0502020204030204" pitchFamily="34" charset="0"/>
              </a:rPr>
              <a:t>this service, you will have </a:t>
            </a:r>
            <a:r>
              <a:rPr lang="en-US" sz="1600" b="1" dirty="0">
                <a:latin typeface="Calibri" panose="020F0502020204030204" pitchFamily="34" charset="0"/>
                <a:ea typeface="Calibri" panose="020F0502020204030204" pitchFamily="34" charset="0"/>
                <a:cs typeface="Calibri" panose="020F0502020204030204" pitchFamily="34" charset="0"/>
              </a:rPr>
              <a:t>unlimited access </a:t>
            </a:r>
            <a:r>
              <a:rPr lang="en-US" sz="1600" dirty="0">
                <a:latin typeface="Calibri" panose="020F0502020204030204" pitchFamily="34" charset="0"/>
                <a:ea typeface="Calibri" panose="020F0502020204030204" pitchFamily="34" charset="0"/>
                <a:cs typeface="Calibri" panose="020F0502020204030204" pitchFamily="34" charset="0"/>
              </a:rPr>
              <a:t>to </a:t>
            </a:r>
            <a:r>
              <a:rPr lang="en-US" sz="1600" b="1" dirty="0" smtClean="0">
                <a:latin typeface="Calibri" panose="020F0502020204030204" pitchFamily="34" charset="0"/>
                <a:ea typeface="Calibri" panose="020F0502020204030204" pitchFamily="34" charset="0"/>
                <a:cs typeface="Calibri" panose="020F0502020204030204" pitchFamily="34" charset="0"/>
              </a:rPr>
              <a:t>Primary Care Physicians </a:t>
            </a:r>
            <a:r>
              <a:rPr lang="en-US" sz="1600" dirty="0">
                <a:latin typeface="Calibri" panose="020F0502020204030204" pitchFamily="34" charset="0"/>
                <a:ea typeface="Calibri" panose="020F0502020204030204" pitchFamily="34" charset="0"/>
                <a:cs typeface="Calibri" panose="020F0502020204030204" pitchFamily="34" charset="0"/>
              </a:rPr>
              <a:t>and </a:t>
            </a:r>
            <a:r>
              <a:rPr lang="en-US" sz="1600" b="1" dirty="0" smtClean="0">
                <a:latin typeface="Calibri" panose="020F0502020204030204" pitchFamily="34" charset="0"/>
                <a:ea typeface="Calibri" panose="020F0502020204030204" pitchFamily="34" charset="0"/>
                <a:cs typeface="Calibri" panose="020F0502020204030204" pitchFamily="34" charset="0"/>
              </a:rPr>
              <a:t>Specialist Doctor Consultations</a:t>
            </a:r>
            <a:r>
              <a:rPr lang="en-US" sz="1600" dirty="0">
                <a:latin typeface="Calibri" panose="020F0502020204030204" pitchFamily="34" charset="0"/>
                <a:ea typeface="Calibri" panose="020F0502020204030204" pitchFamily="34" charset="0"/>
                <a:cs typeface="Calibri" panose="020F0502020204030204" pitchFamily="34" charset="0"/>
              </a:rPr>
              <a:t>, without any additional cost</a:t>
            </a:r>
            <a:r>
              <a:rPr lang="en-US" sz="1600" dirty="0" smtClean="0">
                <a:latin typeface="Calibri" panose="020F0502020204030204" pitchFamily="34" charset="0"/>
                <a:ea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You shall not be eligible to use this service in case your policy has been lapsed or terminated</a:t>
            </a:r>
            <a:r>
              <a:rPr lang="en-US" sz="1600" dirty="0" smtClean="0">
                <a:latin typeface="Calibri" panose="020F0502020204030204" pitchFamily="34" charset="0"/>
                <a:cs typeface="Calibri" panose="020F0502020204030204" pitchFamily="34" charset="0"/>
              </a:rPr>
              <a:t>. This benefit shall be provided to you by a 3</a:t>
            </a:r>
            <a:r>
              <a:rPr lang="en-US" sz="1600" baseline="30000" dirty="0" smtClean="0">
                <a:latin typeface="Calibri" panose="020F0502020204030204" pitchFamily="34" charset="0"/>
                <a:cs typeface="Calibri" panose="020F0502020204030204" pitchFamily="34" charset="0"/>
              </a:rPr>
              <a:t>rd</a:t>
            </a:r>
            <a:r>
              <a:rPr lang="en-US" sz="1600" dirty="0" smtClean="0">
                <a:latin typeface="Calibri" panose="020F0502020204030204" pitchFamily="34" charset="0"/>
                <a:cs typeface="Calibri" panose="020F0502020204030204" pitchFamily="34" charset="0"/>
              </a:rPr>
              <a:t> Party Service Provider. </a:t>
            </a:r>
            <a:endParaRPr lang="en-US" sz="1600" dirty="0">
              <a:latin typeface="Calibri" panose="020F0502020204030204" pitchFamily="34" charset="0"/>
              <a:cs typeface="Calibri" panose="020F0502020204030204" pitchFamily="34" charset="0"/>
            </a:endParaRPr>
          </a:p>
        </p:txBody>
      </p:sp>
      <p:grpSp>
        <p:nvGrpSpPr>
          <p:cNvPr id="9" name="Group 8"/>
          <p:cNvGrpSpPr/>
          <p:nvPr/>
        </p:nvGrpSpPr>
        <p:grpSpPr>
          <a:xfrm>
            <a:off x="-2" y="3212092"/>
            <a:ext cx="2721242" cy="813504"/>
            <a:chOff x="-2" y="3212092"/>
            <a:chExt cx="2721242" cy="813504"/>
          </a:xfrm>
        </p:grpSpPr>
        <p:sp>
          <p:nvSpPr>
            <p:cNvPr id="19" name="Snip Single Corner Rectangle 18"/>
            <p:cNvSpPr/>
            <p:nvPr/>
          </p:nvSpPr>
          <p:spPr>
            <a:xfrm>
              <a:off x="-2" y="3212092"/>
              <a:ext cx="2638028" cy="813504"/>
            </a:xfrm>
            <a:prstGeom prst="snip1Rect">
              <a:avLst>
                <a:gd name="adj" fmla="val 35598"/>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3008" y="3429000"/>
              <a:ext cx="2088232" cy="400110"/>
            </a:xfrm>
            <a:prstGeom prst="rect">
              <a:avLst/>
            </a:prstGeom>
            <a:noFill/>
          </p:spPr>
          <p:txBody>
            <a:bodyPr wrap="square" rtlCol="0">
              <a:spAutoFit/>
            </a:bodyPr>
            <a:lstStyle/>
            <a:p>
              <a:r>
                <a:rPr lang="en-US" sz="2000" b="1" dirty="0" smtClean="0">
                  <a:solidFill>
                    <a:schemeClr val="bg1"/>
                  </a:solidFill>
                  <a:latin typeface="Calibri" panose="020F0502020204030204" pitchFamily="34" charset="0"/>
                  <a:ea typeface="Calibri" panose="020F0502020204030204" pitchFamily="34" charset="0"/>
                  <a:cs typeface="Calibri" panose="020F0502020204030204" pitchFamily="34" charset="0"/>
                </a:rPr>
                <a:t>Wellbeing App</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1" name="Rectangle 20"/>
          <p:cNvSpPr/>
          <p:nvPr/>
        </p:nvSpPr>
        <p:spPr>
          <a:xfrm>
            <a:off x="720871" y="4163662"/>
            <a:ext cx="10918157" cy="1815882"/>
          </a:xfrm>
          <a:prstGeom prst="rect">
            <a:avLst/>
          </a:prstGeom>
        </p:spPr>
        <p:txBody>
          <a:bodyPr wrap="square">
            <a:spAutoFit/>
          </a:bodyPr>
          <a:lstStyle/>
          <a:p>
            <a:pPr algn="just"/>
            <a:r>
              <a:rPr lang="en-US" sz="1600" dirty="0">
                <a:latin typeface="Calibri" panose="020F0502020204030204" pitchFamily="34" charset="0"/>
                <a:cs typeface="Calibri" panose="020F0502020204030204" pitchFamily="34" charset="0"/>
              </a:rPr>
              <a:t>This is also an inbuilt benefit without any additional cost. </a:t>
            </a:r>
            <a:endParaRPr lang="en-US"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Life </a:t>
            </a:r>
            <a:r>
              <a:rPr lang="en-US" sz="1600" dirty="0">
                <a:latin typeface="Calibri" panose="020F0502020204030204" pitchFamily="34" charset="0"/>
                <a:cs typeface="Calibri" panose="020F0502020204030204" pitchFamily="34" charset="0"/>
              </a:rPr>
              <a:t>Insured shall have full access to our </a:t>
            </a:r>
            <a:r>
              <a:rPr lang="en-US" sz="1600" dirty="0" smtClean="0">
                <a:latin typeface="Calibri" panose="020F0502020204030204" pitchFamily="34" charset="0"/>
                <a:cs typeface="Calibri" panose="020F0502020204030204" pitchFamily="34" charset="0"/>
              </a:rPr>
              <a:t>Wellbeing </a:t>
            </a:r>
            <a:r>
              <a:rPr lang="en-US" sz="1600" dirty="0">
                <a:latin typeface="Calibri" panose="020F0502020204030204" pitchFamily="34" charset="0"/>
                <a:cs typeface="Calibri" panose="020F0502020204030204" pitchFamily="34" charset="0"/>
              </a:rPr>
              <a:t>App, which is being provided for free, with the objective of maintaining a good health and improving it. </a:t>
            </a:r>
            <a:endParaRPr lang="en-US"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The </a:t>
            </a:r>
            <a:r>
              <a:rPr lang="en-US" sz="1600" dirty="0">
                <a:latin typeface="Calibri" panose="020F0502020204030204" pitchFamily="34" charset="0"/>
                <a:cs typeface="Calibri" panose="020F0502020204030204" pitchFamily="34" charset="0"/>
              </a:rPr>
              <a:t>Life Insured will get complete access to our </a:t>
            </a:r>
            <a:r>
              <a:rPr lang="en-US" sz="1600" dirty="0" smtClean="0">
                <a:latin typeface="Calibri" panose="020F0502020204030204" pitchFamily="34" charset="0"/>
                <a:cs typeface="Calibri" panose="020F0502020204030204" pitchFamily="34" charset="0"/>
              </a:rPr>
              <a:t>Wellbeing </a:t>
            </a:r>
            <a:r>
              <a:rPr lang="en-US" sz="1600" dirty="0">
                <a:latin typeface="Calibri" panose="020F0502020204030204" pitchFamily="34" charset="0"/>
                <a:cs typeface="Calibri" panose="020F0502020204030204" pitchFamily="34" charset="0"/>
              </a:rPr>
              <a:t>App, post downloading the same from Google Play Store or iOS on your mobile phone, where you will have complete access to: Risk assessment, Activity trackers, Content and Blogs, Tools and Calculators, Electronic Health Records with </a:t>
            </a:r>
            <a:r>
              <a:rPr lang="en-US" sz="1600" dirty="0" err="1" smtClean="0">
                <a:latin typeface="Calibri" panose="020F0502020204030204" pitchFamily="34" charset="0"/>
                <a:cs typeface="Calibri" panose="020F0502020204030204" pitchFamily="34" charset="0"/>
              </a:rPr>
              <a:t>Ayushman</a:t>
            </a:r>
            <a:r>
              <a:rPr lang="en-US" sz="1600" dirty="0" smtClean="0">
                <a:latin typeface="Calibri" panose="020F0502020204030204" pitchFamily="34" charset="0"/>
                <a:cs typeface="Calibri" panose="020F0502020204030204" pitchFamily="34" charset="0"/>
              </a:rPr>
              <a:t> Bharat Health Account (ABHA) </a:t>
            </a:r>
            <a:r>
              <a:rPr lang="en-US" sz="1600" dirty="0">
                <a:latin typeface="Calibri" panose="020F0502020204030204" pitchFamily="34" charset="0"/>
                <a:cs typeface="Calibri" panose="020F0502020204030204" pitchFamily="34" charset="0"/>
              </a:rPr>
              <a:t>interoperability, Challenges and Quizzes and other services/ features as may be made available on the </a:t>
            </a:r>
            <a:r>
              <a:rPr lang="en-US" sz="1600" dirty="0" smtClean="0">
                <a:latin typeface="Calibri" panose="020F0502020204030204" pitchFamily="34" charset="0"/>
                <a:cs typeface="Calibri" panose="020F0502020204030204" pitchFamily="34" charset="0"/>
              </a:rPr>
              <a:t>Wellbeing </a:t>
            </a:r>
            <a:r>
              <a:rPr lang="en-US" sz="1600" dirty="0">
                <a:latin typeface="Calibri" panose="020F0502020204030204" pitchFamily="34" charset="0"/>
                <a:cs typeface="Calibri" panose="020F0502020204030204" pitchFamily="34" charset="0"/>
              </a:rPr>
              <a:t>App.</a:t>
            </a:r>
          </a:p>
        </p:txBody>
      </p:sp>
    </p:spTree>
    <p:extLst>
      <p:ext uri="{BB962C8B-B14F-4D97-AF65-F5344CB8AC3E}">
        <p14:creationId xmlns:p14="http://schemas.microsoft.com/office/powerpoint/2010/main" val="55808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pic>
        <p:nvPicPr>
          <p:cNvPr id="10" name="Picture 2" descr="C:\Users\le52874\Desktop\New Products\Kotak eTerm Plan\Final Presentations\PNG Slides\8.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17" t="29794" r="38462" b="30050"/>
          <a:stretch/>
        </p:blipFill>
        <p:spPr bwMode="auto">
          <a:xfrm>
            <a:off x="6454452" y="1484784"/>
            <a:ext cx="3777023" cy="244827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p:cNvSpPr txBox="1">
            <a:spLocks/>
          </p:cNvSpPr>
          <p:nvPr/>
        </p:nvSpPr>
        <p:spPr>
          <a:xfrm>
            <a:off x="633008" y="1988840"/>
            <a:ext cx="5040560" cy="2160591"/>
          </a:xfrm>
          <a:prstGeom prst="rect">
            <a:avLst/>
          </a:prstGeom>
        </p:spPr>
        <p:txBody>
          <a:bodyPr wrap="square">
            <a:spAutoFit/>
          </a:bodyPr>
          <a:lstStyle>
            <a:lvl1pPr marL="342885" indent="-342885" algn="l" defTabSz="914361" rtl="0" eaLnBrk="1" latinLnBrk="0" hangingPunct="1">
              <a:spcBef>
                <a:spcPct val="20000"/>
              </a:spcBef>
              <a:buSzPct val="75000"/>
              <a:buFontTx/>
              <a:buBlip>
                <a:blip r:embed="rId3"/>
              </a:buBlip>
              <a:defRPr sz="2800" kern="1200">
                <a:solidFill>
                  <a:schemeClr val="tx1"/>
                </a:solidFill>
                <a:latin typeface="+mn-lt"/>
                <a:ea typeface="+mn-ea"/>
                <a:cs typeface="+mn-cs"/>
              </a:defRPr>
            </a:lvl1pPr>
            <a:lvl2pPr marL="742919" indent="-285738" algn="l" defTabSz="914361" rtl="0" eaLnBrk="1" latinLnBrk="0" hangingPunct="1">
              <a:spcBef>
                <a:spcPct val="20000"/>
              </a:spcBef>
              <a:buSzPct val="75000"/>
              <a:buFontTx/>
              <a:buBlip>
                <a:blip r:embed="rId3"/>
              </a:buBlip>
              <a:defRPr sz="2400" kern="1200">
                <a:solidFill>
                  <a:schemeClr val="tx1"/>
                </a:solidFill>
                <a:latin typeface="+mn-lt"/>
                <a:ea typeface="+mn-ea"/>
                <a:cs typeface="+mn-cs"/>
              </a:defRPr>
            </a:lvl2pPr>
            <a:lvl3pPr marL="1142952" indent="-228591" algn="l" defTabSz="914361" rtl="0" eaLnBrk="1" latinLnBrk="0" hangingPunct="1">
              <a:spcBef>
                <a:spcPct val="20000"/>
              </a:spcBef>
              <a:buSzPct val="75000"/>
              <a:buFontTx/>
              <a:buBlip>
                <a:blip r:embed="rId3"/>
              </a:buBlip>
              <a:defRPr sz="2000" kern="1200">
                <a:solidFill>
                  <a:schemeClr val="tx1"/>
                </a:solidFill>
                <a:latin typeface="+mn-lt"/>
                <a:ea typeface="+mn-ea"/>
                <a:cs typeface="+mn-cs"/>
              </a:defRPr>
            </a:lvl3pPr>
            <a:lvl4pPr marL="1600133" indent="-228591" algn="l" defTabSz="914361" rtl="0" eaLnBrk="1" latinLnBrk="0" hangingPunct="1">
              <a:spcBef>
                <a:spcPct val="20000"/>
              </a:spcBef>
              <a:buSzPct val="75000"/>
              <a:buFontTx/>
              <a:buBlip>
                <a:blip r:embed="rId3"/>
              </a:buBlip>
              <a:defRPr sz="1900" kern="1200">
                <a:solidFill>
                  <a:schemeClr val="tx1"/>
                </a:solidFill>
                <a:latin typeface="+mn-lt"/>
                <a:ea typeface="+mn-ea"/>
                <a:cs typeface="+mn-cs"/>
              </a:defRPr>
            </a:lvl4pPr>
            <a:lvl5pPr marL="2057315" indent="-228591" algn="l" defTabSz="914361" rtl="0" eaLnBrk="1" latinLnBrk="0" hangingPunct="1">
              <a:spcBef>
                <a:spcPct val="20000"/>
              </a:spcBef>
              <a:buSzPct val="75000"/>
              <a:buFontTx/>
              <a:buBlip>
                <a:blip r:embed="rId3"/>
              </a:buBlip>
              <a:defRPr sz="1900" kern="1200">
                <a:solidFill>
                  <a:schemeClr val="tx1"/>
                </a:solidFill>
                <a:latin typeface="+mn-lt"/>
                <a:ea typeface="+mn-ea"/>
                <a:cs typeface="+mn-cs"/>
              </a:defRPr>
            </a:lvl5pPr>
            <a:lvl6pPr marL="2514495"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600" dirty="0" smtClean="0">
                <a:latin typeface="Calibri" panose="020F0502020204030204" pitchFamily="34" charset="0"/>
                <a:cs typeface="Calibri" panose="020F0502020204030204" pitchFamily="34" charset="0"/>
              </a:rPr>
              <a:t>You </a:t>
            </a:r>
            <a:r>
              <a:rPr lang="en-US" sz="1600" dirty="0">
                <a:latin typeface="Calibri" panose="020F0502020204030204" pitchFamily="34" charset="0"/>
                <a:cs typeface="Calibri" panose="020F0502020204030204" pitchFamily="34" charset="0"/>
              </a:rPr>
              <a:t>may avail tax benefits as per the Income Tax Act, 1961 subject to conditions as specified in those sections. Tax benefits are subject to change as per tax laws. You are advised to take an independent view from tax consultant. </a:t>
            </a:r>
            <a:endParaRPr lang="en-US" sz="1600" dirty="0" smtClean="0">
              <a:latin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cs typeface="Calibri" panose="020F0502020204030204" pitchFamily="34" charset="0"/>
            </a:endParaRPr>
          </a:p>
          <a:p>
            <a:pPr marL="0" indent="0" algn="just">
              <a:buNone/>
            </a:pPr>
            <a:r>
              <a:rPr lang="en-US" sz="1600" dirty="0" smtClean="0">
                <a:latin typeface="Calibri" panose="020F0502020204030204" pitchFamily="34" charset="0"/>
                <a:cs typeface="Calibri" panose="020F0502020204030204" pitchFamily="34" charset="0"/>
              </a:rPr>
              <a:t>Goods </a:t>
            </a:r>
            <a:r>
              <a:rPr lang="en-US" sz="1600" dirty="0">
                <a:latin typeface="Calibri" panose="020F0502020204030204" pitchFamily="34" charset="0"/>
                <a:cs typeface="Calibri" panose="020F0502020204030204" pitchFamily="34" charset="0"/>
              </a:rPr>
              <a:t>and Services Tax and </a:t>
            </a:r>
            <a:r>
              <a:rPr lang="en-US" sz="1600" dirty="0" err="1">
                <a:latin typeface="Calibri" panose="020F0502020204030204" pitchFamily="34" charset="0"/>
                <a:cs typeface="Calibri" panose="020F0502020204030204" pitchFamily="34" charset="0"/>
              </a:rPr>
              <a:t>Cess</a:t>
            </a:r>
            <a:r>
              <a:rPr lang="en-US" sz="1600" dirty="0">
                <a:latin typeface="Calibri" panose="020F0502020204030204" pitchFamily="34" charset="0"/>
                <a:cs typeface="Calibri" panose="020F0502020204030204" pitchFamily="34" charset="0"/>
              </a:rPr>
              <a:t>, as applicable shall be levied over and above premium amount </a:t>
            </a:r>
            <a:r>
              <a:rPr lang="en-US" sz="1600" dirty="0" smtClean="0">
                <a:latin typeface="Calibri" panose="020F0502020204030204" pitchFamily="34" charset="0"/>
                <a:cs typeface="Calibri" panose="020F0502020204030204" pitchFamily="34" charset="0"/>
              </a:rPr>
              <a:t>as </a:t>
            </a:r>
            <a:r>
              <a:rPr lang="en-US" sz="1600" dirty="0">
                <a:latin typeface="Calibri" panose="020F0502020204030204" pitchFamily="34" charset="0"/>
                <a:cs typeface="Calibri" panose="020F0502020204030204" pitchFamily="34" charset="0"/>
              </a:rPr>
              <a:t>per applicable tax laws.</a:t>
            </a:r>
            <a:endParaRPr lang="en-US" sz="1600" b="1" dirty="0">
              <a:latin typeface="Calibri" panose="020F0502020204030204" pitchFamily="34" charset="0"/>
              <a:cs typeface="Calibri" panose="020F0502020204030204" pitchFamily="34" charset="0"/>
            </a:endParaRPr>
          </a:p>
        </p:txBody>
      </p:sp>
      <p:sp>
        <p:nvSpPr>
          <p:cNvPr id="8" name="Title 2"/>
          <p:cNvSpPr>
            <a:spLocks noGrp="1"/>
          </p:cNvSpPr>
          <p:nvPr>
            <p:ph type="title"/>
          </p:nvPr>
        </p:nvSpPr>
        <p:spPr>
          <a:xfrm>
            <a:off x="633008" y="295104"/>
            <a:ext cx="8556512" cy="705907"/>
          </a:xfrm>
        </p:spPr>
        <p:txBody>
          <a:bodyPr>
            <a:normAutofit/>
          </a:bodyPr>
          <a:lstStyle/>
          <a:p>
            <a:r>
              <a:rPr lang="en-US" sz="2800" dirty="0" smtClean="0">
                <a:solidFill>
                  <a:schemeClr val="bg1"/>
                </a:solidFill>
                <a:latin typeface="Calibri" panose="020F0502020204030204" pitchFamily="34" charset="0"/>
                <a:cs typeface="Calibri" panose="020F0502020204030204" pitchFamily="34" charset="0"/>
              </a:rPr>
              <a:t>Tax Benefits</a:t>
            </a: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538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 y="469429"/>
            <a:ext cx="5878391" cy="410262"/>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33">
              <a:latin typeface="Calibri" panose="020F0502020204030204" pitchFamily="34" charset="0"/>
              <a:cs typeface="Calibri" panose="020F0502020204030204" pitchFamily="34" charset="0"/>
            </a:endParaRPr>
          </a:p>
        </p:txBody>
      </p:sp>
      <p:sp>
        <p:nvSpPr>
          <p:cNvPr id="4" name="Title 2"/>
          <p:cNvSpPr>
            <a:spLocks noGrp="1"/>
          </p:cNvSpPr>
          <p:nvPr>
            <p:ph type="title"/>
          </p:nvPr>
        </p:nvSpPr>
        <p:spPr>
          <a:xfrm>
            <a:off x="633008" y="295104"/>
            <a:ext cx="8556512" cy="705907"/>
          </a:xfrm>
        </p:spPr>
        <p:txBody>
          <a:bodyPr>
            <a:normAutofit/>
          </a:bodyPr>
          <a:lstStyle/>
          <a:p>
            <a:r>
              <a:rPr lang="en-IN" sz="2800" dirty="0" smtClean="0">
                <a:solidFill>
                  <a:schemeClr val="bg1"/>
                </a:solidFill>
                <a:latin typeface="Calibri" panose="020F0502020204030204" pitchFamily="34" charset="0"/>
                <a:cs typeface="Calibri" panose="020F0502020204030204" pitchFamily="34" charset="0"/>
              </a:rPr>
              <a:t>Eligibility</a:t>
            </a:r>
            <a:endParaRPr lang="en-US" sz="2800" dirty="0">
              <a:solidFill>
                <a:schemeClr val="bg1"/>
              </a:solidFill>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56608257"/>
              </p:ext>
            </p:extLst>
          </p:nvPr>
        </p:nvGraphicFramePr>
        <p:xfrm>
          <a:off x="765820" y="968668"/>
          <a:ext cx="10873209" cy="5364535"/>
        </p:xfrm>
        <a:graphic>
          <a:graphicData uri="http://schemas.openxmlformats.org/drawingml/2006/table">
            <a:tbl>
              <a:tblPr firstRow="1" bandRow="1">
                <a:tableStyleId>{5C22544A-7EE6-4342-B048-85BDC9FD1C3A}</a:tableStyleId>
              </a:tblPr>
              <a:tblGrid>
                <a:gridCol w="3064931">
                  <a:extLst>
                    <a:ext uri="{9D8B030D-6E8A-4147-A177-3AD203B41FA5}">
                      <a16:colId xmlns:a16="http://schemas.microsoft.com/office/drawing/2014/main" val="20000"/>
                    </a:ext>
                  </a:extLst>
                </a:gridCol>
                <a:gridCol w="3626863">
                  <a:extLst>
                    <a:ext uri="{9D8B030D-6E8A-4147-A177-3AD203B41FA5}">
                      <a16:colId xmlns:a16="http://schemas.microsoft.com/office/drawing/2014/main" val="20001"/>
                    </a:ext>
                  </a:extLst>
                </a:gridCol>
                <a:gridCol w="285817">
                  <a:extLst>
                    <a:ext uri="{9D8B030D-6E8A-4147-A177-3AD203B41FA5}">
                      <a16:colId xmlns:a16="http://schemas.microsoft.com/office/drawing/2014/main" val="1638414831"/>
                    </a:ext>
                  </a:extLst>
                </a:gridCol>
                <a:gridCol w="3895598">
                  <a:extLst>
                    <a:ext uri="{9D8B030D-6E8A-4147-A177-3AD203B41FA5}">
                      <a16:colId xmlns:a16="http://schemas.microsoft.com/office/drawing/2014/main" val="20002"/>
                    </a:ext>
                  </a:extLst>
                </a:gridCol>
              </a:tblGrid>
              <a:tr h="324678">
                <a:tc>
                  <a:txBody>
                    <a:bodyPr/>
                    <a:lstStyle/>
                    <a:p>
                      <a:r>
                        <a:rPr lang="en-US" sz="1600" dirty="0" smtClean="0">
                          <a:latin typeface="Calibri" panose="020F0502020204030204" pitchFamily="34" charset="0"/>
                          <a:cs typeface="Calibri" panose="020F0502020204030204" pitchFamily="34" charset="0"/>
                        </a:rPr>
                        <a:t>Eligibility Criteria</a:t>
                      </a:r>
                      <a:endParaRPr lang="en-US" sz="1600" dirty="0">
                        <a:latin typeface="Calibri" panose="020F0502020204030204" pitchFamily="34" charset="0"/>
                        <a:cs typeface="Calibri" panose="020F0502020204030204" pitchFamily="34" charset="0"/>
                      </a:endParaRPr>
                    </a:p>
                  </a:txBody>
                  <a:tcPr/>
                </a:tc>
                <a:tc gridSpan="2">
                  <a:txBody>
                    <a:bodyPr/>
                    <a:lstStyle/>
                    <a:p>
                      <a:r>
                        <a:rPr lang="en-US" sz="1600" dirty="0" smtClean="0">
                          <a:latin typeface="Calibri" panose="020F0502020204030204" pitchFamily="34" charset="0"/>
                          <a:cs typeface="Calibri" panose="020F0502020204030204" pitchFamily="34" charset="0"/>
                        </a:rPr>
                        <a:t>Minimum</a:t>
                      </a:r>
                      <a:endParaRPr lang="en-US" sz="1600" dirty="0">
                        <a:latin typeface="Calibri" panose="020F0502020204030204" pitchFamily="34" charset="0"/>
                        <a:cs typeface="Calibri" panose="020F0502020204030204" pitchFamily="34" charset="0"/>
                      </a:endParaRPr>
                    </a:p>
                  </a:txBody>
                  <a:tcPr/>
                </a:tc>
                <a:tc hMerge="1">
                  <a:txBody>
                    <a:bodyPr/>
                    <a:lstStyle/>
                    <a:p>
                      <a:endParaRPr lang="en-US"/>
                    </a:p>
                  </a:txBody>
                  <a:tcPr/>
                </a:tc>
                <a:tc>
                  <a:txBody>
                    <a:bodyPr/>
                    <a:lstStyle/>
                    <a:p>
                      <a:r>
                        <a:rPr lang="en-US" sz="1600" dirty="0" smtClean="0">
                          <a:latin typeface="Calibri" panose="020F0502020204030204" pitchFamily="34" charset="0"/>
                          <a:cs typeface="Calibri" panose="020F0502020204030204" pitchFamily="34" charset="0"/>
                        </a:rPr>
                        <a:t>Maximum</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414999">
                <a:tc>
                  <a:txBody>
                    <a:bodyPr/>
                    <a:lstStyle/>
                    <a:p>
                      <a:pPr algn="l"/>
                      <a:r>
                        <a:rPr lang="en-US" sz="1400" dirty="0" smtClean="0">
                          <a:latin typeface="Calibri" panose="020F0502020204030204" pitchFamily="34" charset="0"/>
                          <a:cs typeface="Calibri" panose="020F0502020204030204" pitchFamily="34" charset="0"/>
                        </a:rPr>
                        <a:t>Entry Age (as on last birthday)</a:t>
                      </a:r>
                      <a:endParaRPr lang="en-US" sz="1400" dirty="0">
                        <a:latin typeface="Calibri" panose="020F0502020204030204" pitchFamily="34" charset="0"/>
                        <a:cs typeface="Calibri" panose="020F0502020204030204" pitchFamily="34" charset="0"/>
                      </a:endParaRPr>
                    </a:p>
                  </a:txBody>
                  <a:tcPr anchor="ctr"/>
                </a:tc>
                <a:tc gridSpan="2">
                  <a:txBody>
                    <a:bodyPr/>
                    <a:lstStyle/>
                    <a:p>
                      <a:pPr algn="l"/>
                      <a:r>
                        <a:rPr lang="en-US" sz="1400" dirty="0" smtClean="0">
                          <a:solidFill>
                            <a:schemeClr val="tx1"/>
                          </a:solidFill>
                          <a:latin typeface="Calibri" panose="020F0502020204030204" pitchFamily="34" charset="0"/>
                          <a:cs typeface="Calibri" panose="020F0502020204030204" pitchFamily="34" charset="0"/>
                        </a:rPr>
                        <a:t>18 years</a:t>
                      </a:r>
                      <a:endParaRPr lang="en-US" sz="1400" dirty="0">
                        <a:solidFill>
                          <a:schemeClr val="tx1"/>
                        </a:solidFill>
                        <a:latin typeface="Calibri" panose="020F0502020204030204" pitchFamily="34" charset="0"/>
                        <a:cs typeface="Calibri" panose="020F0502020204030204" pitchFamily="34" charset="0"/>
                      </a:endParaRPr>
                    </a:p>
                  </a:txBody>
                  <a:tcPr anchor="ctr"/>
                </a:tc>
                <a:tc hMerge="1">
                  <a:txBody>
                    <a:bodyPr/>
                    <a:lstStyle/>
                    <a:p>
                      <a:endParaRPr lang="en-US"/>
                    </a:p>
                  </a:txBody>
                  <a:tcPr/>
                </a:tc>
                <a:tc>
                  <a:txBody>
                    <a:bodyPr/>
                    <a:lstStyle/>
                    <a:p>
                      <a:pPr marL="0" marR="0" indent="0" algn="l">
                        <a:lnSpc>
                          <a:spcPct val="125000"/>
                        </a:lnSpc>
                        <a:spcBef>
                          <a:spcPts val="0"/>
                        </a:spcBef>
                        <a:spcAft>
                          <a:spcPts val="0"/>
                        </a:spcAft>
                        <a:buFont typeface="Arial" panose="020B0604020202020204" pitchFamily="34" charset="0"/>
                        <a:buNone/>
                      </a:pPr>
                      <a:r>
                        <a:rPr lang="en-IN" sz="1400" kern="1200" dirty="0" smtClean="0">
                          <a:solidFill>
                            <a:schemeClr val="tx1"/>
                          </a:solidFill>
                          <a:latin typeface="Calibri" panose="020F0502020204030204" pitchFamily="34" charset="0"/>
                          <a:ea typeface="+mn-ea"/>
                          <a:cs typeface="Calibri" panose="020F0502020204030204" pitchFamily="34" charset="0"/>
                        </a:rPr>
                        <a:t>35 years</a:t>
                      </a:r>
                      <a:endParaRPr lang="en-US" sz="1400" kern="1200" dirty="0">
                        <a:solidFill>
                          <a:schemeClr val="tx1"/>
                        </a:solidFill>
                        <a:latin typeface="Calibri" panose="020F0502020204030204" pitchFamily="34" charset="0"/>
                        <a:ea typeface="+mn-ea"/>
                        <a:cs typeface="Calibri" panose="020F0502020204030204" pitchFamily="34" charset="0"/>
                      </a:endParaRPr>
                    </a:p>
                  </a:txBody>
                  <a:tcPr marL="114300" marR="114300" marT="0" marB="0" anchor="ctr"/>
                </a:tc>
                <a:extLst>
                  <a:ext uri="{0D108BD9-81ED-4DB2-BD59-A6C34878D82A}">
                    <a16:rowId xmlns:a16="http://schemas.microsoft.com/office/drawing/2014/main" val="10001"/>
                  </a:ext>
                </a:extLst>
              </a:tr>
              <a:tr h="295161">
                <a:tc>
                  <a:txBody>
                    <a:bodyPr/>
                    <a:lstStyle/>
                    <a:p>
                      <a:pPr algn="l"/>
                      <a:r>
                        <a:rPr lang="en-US" sz="1400" dirty="0" smtClean="0">
                          <a:latin typeface="Calibri" panose="020F0502020204030204" pitchFamily="34" charset="0"/>
                          <a:cs typeface="Calibri" panose="020F0502020204030204" pitchFamily="34" charset="0"/>
                        </a:rPr>
                        <a:t>Maturity Age (as on last birthday)</a:t>
                      </a:r>
                      <a:endParaRPr lang="en-US" sz="1400" dirty="0">
                        <a:latin typeface="Calibri" panose="020F0502020204030204" pitchFamily="34" charset="0"/>
                        <a:cs typeface="Calibri" panose="020F0502020204030204" pitchFamily="34" charset="0"/>
                      </a:endParaRPr>
                    </a:p>
                  </a:txBody>
                  <a:tcPr anchor="ctr"/>
                </a:tc>
                <a:tc gridSpan="2">
                  <a:txBody>
                    <a:bodyPr/>
                    <a:lstStyle/>
                    <a:p>
                      <a:pPr algn="l"/>
                      <a:r>
                        <a:rPr lang="en-US" sz="1400" dirty="0" smtClean="0">
                          <a:latin typeface="Calibri" panose="020F0502020204030204" pitchFamily="34" charset="0"/>
                          <a:cs typeface="Calibri" panose="020F0502020204030204" pitchFamily="34" charset="0"/>
                        </a:rPr>
                        <a:t>19 years </a:t>
                      </a:r>
                      <a:endParaRPr lang="en-US" sz="140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a:txBody>
                    <a:bodyPr/>
                    <a:lstStyle/>
                    <a:p>
                      <a:pPr algn="l"/>
                      <a:r>
                        <a:rPr lang="en-US" sz="1400" dirty="0" smtClean="0">
                          <a:latin typeface="Calibri" panose="020F0502020204030204" pitchFamily="34" charset="0"/>
                          <a:cs typeface="Calibri" panose="020F0502020204030204" pitchFamily="34" charset="0"/>
                        </a:rPr>
                        <a:t>40 years</a:t>
                      </a:r>
                      <a:endParaRPr lang="en-US" sz="14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2"/>
                  </a:ext>
                </a:extLst>
              </a:tr>
              <a:tr h="501774">
                <a:tc>
                  <a:txBody>
                    <a:bodyPr/>
                    <a:lstStyle/>
                    <a:p>
                      <a:pPr algn="l"/>
                      <a:r>
                        <a:rPr lang="en-US" sz="1400" dirty="0" smtClean="0">
                          <a:latin typeface="Calibri" panose="020F0502020204030204" pitchFamily="34" charset="0"/>
                          <a:cs typeface="Calibri" panose="020F0502020204030204" pitchFamily="34" charset="0"/>
                        </a:rPr>
                        <a:t>Policy Term </a:t>
                      </a:r>
                      <a:endParaRPr lang="en-US" sz="1400" dirty="0">
                        <a:latin typeface="Calibri" panose="020F0502020204030204" pitchFamily="34" charset="0"/>
                        <a:cs typeface="Calibri" panose="020F0502020204030204" pitchFamily="34" charset="0"/>
                      </a:endParaRPr>
                    </a:p>
                  </a:txBody>
                  <a:tcPr anchor="ctr"/>
                </a:tc>
                <a:tc gridSpan="3">
                  <a:txBody>
                    <a:bodyPr/>
                    <a:lstStyle/>
                    <a:p>
                      <a:pPr algn="ctr"/>
                      <a:r>
                        <a:rPr lang="en-US" sz="1400" kern="1200" dirty="0" smtClean="0">
                          <a:solidFill>
                            <a:schemeClr val="dk1"/>
                          </a:solidFill>
                          <a:effectLst/>
                          <a:latin typeface="Calibri" panose="020F0502020204030204" pitchFamily="34" charset="0"/>
                          <a:ea typeface="+mn-ea"/>
                          <a:cs typeface="Calibri" panose="020F0502020204030204" pitchFamily="34" charset="0"/>
                        </a:rPr>
                        <a:t>Single Pay: 1 - 5 years</a:t>
                      </a:r>
                    </a:p>
                    <a:p>
                      <a:pPr algn="ctr"/>
                      <a:r>
                        <a:rPr lang="en-US" sz="1400" kern="1200" dirty="0" smtClean="0">
                          <a:solidFill>
                            <a:schemeClr val="dk1"/>
                          </a:solidFill>
                          <a:effectLst/>
                          <a:latin typeface="Calibri" panose="020F0502020204030204" pitchFamily="34" charset="0"/>
                          <a:ea typeface="+mn-ea"/>
                          <a:cs typeface="Calibri" panose="020F0502020204030204" pitchFamily="34" charset="0"/>
                        </a:rPr>
                        <a:t>Regular Pay: 2 – 5 years</a:t>
                      </a:r>
                      <a:endParaRPr lang="en-US" sz="14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4"/>
                  </a:ext>
                </a:extLst>
              </a:tr>
              <a:tr h="295161">
                <a:tc>
                  <a:txBody>
                    <a:bodyPr/>
                    <a:lstStyle/>
                    <a:p>
                      <a:pPr algn="l"/>
                      <a:r>
                        <a:rPr lang="en-US" sz="1400" dirty="0" smtClean="0">
                          <a:latin typeface="Calibri" panose="020F0502020204030204" pitchFamily="34" charset="0"/>
                          <a:cs typeface="Calibri" panose="020F0502020204030204" pitchFamily="34" charset="0"/>
                        </a:rPr>
                        <a:t>Premium Payment</a:t>
                      </a:r>
                      <a:r>
                        <a:rPr lang="en-US" sz="1400" baseline="0" dirty="0" smtClean="0">
                          <a:latin typeface="Calibri" panose="020F0502020204030204" pitchFamily="34" charset="0"/>
                          <a:cs typeface="Calibri" panose="020F0502020204030204" pitchFamily="34" charset="0"/>
                        </a:rPr>
                        <a:t> Term</a:t>
                      </a:r>
                      <a:endParaRPr lang="en-US" sz="1400" dirty="0">
                        <a:latin typeface="Calibri" panose="020F0502020204030204" pitchFamily="34" charset="0"/>
                        <a:cs typeface="Calibri" panose="020F0502020204030204" pitchFamily="34" charset="0"/>
                      </a:endParaRPr>
                    </a:p>
                  </a:txBody>
                  <a:tcPr anchor="ctr"/>
                </a:tc>
                <a:tc gridSpan="3">
                  <a:txBody>
                    <a:bodyPr/>
                    <a:lstStyle/>
                    <a:p>
                      <a:pPr algn="ctr"/>
                      <a:r>
                        <a:rPr lang="en-US" sz="1400" b="0" dirty="0" smtClean="0">
                          <a:latin typeface="Calibri" panose="020F0502020204030204" pitchFamily="34" charset="0"/>
                          <a:cs typeface="Calibri" panose="020F0502020204030204" pitchFamily="34" charset="0"/>
                        </a:rPr>
                        <a:t>Single Pay or Regular</a:t>
                      </a:r>
                      <a:r>
                        <a:rPr lang="en-US" sz="1400" b="0" baseline="0" dirty="0" smtClean="0">
                          <a:latin typeface="Calibri" panose="020F0502020204030204" pitchFamily="34" charset="0"/>
                          <a:cs typeface="Calibri" panose="020F0502020204030204" pitchFamily="34" charset="0"/>
                        </a:rPr>
                        <a:t> Pay</a:t>
                      </a:r>
                      <a:endParaRPr lang="en-US" sz="14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3873375"/>
                  </a:ext>
                </a:extLst>
              </a:tr>
              <a:tr h="295161">
                <a:tc>
                  <a:txBody>
                    <a:bodyPr/>
                    <a:lstStyle/>
                    <a:p>
                      <a:pPr algn="l"/>
                      <a:r>
                        <a:rPr lang="en-US" sz="1400" dirty="0" smtClean="0">
                          <a:latin typeface="Calibri" panose="020F0502020204030204" pitchFamily="34" charset="0"/>
                          <a:cs typeface="Calibri" panose="020F0502020204030204" pitchFamily="34" charset="0"/>
                        </a:rPr>
                        <a:t>Premium Payment Mode</a:t>
                      </a:r>
                      <a:endParaRPr lang="en-US" sz="1400" dirty="0">
                        <a:latin typeface="Calibri" panose="020F0502020204030204" pitchFamily="34" charset="0"/>
                        <a:cs typeface="Calibri" panose="020F0502020204030204" pitchFamily="34" charset="0"/>
                      </a:endParaRPr>
                    </a:p>
                  </a:txBody>
                  <a:tcPr anchor="ctr"/>
                </a:tc>
                <a:tc gridSpan="3">
                  <a:txBody>
                    <a:bodyPr/>
                    <a:lstStyle/>
                    <a:p>
                      <a:pPr algn="ctr"/>
                      <a:r>
                        <a:rPr lang="en-US" sz="1400" b="0" dirty="0" smtClean="0">
                          <a:latin typeface="Calibri" panose="020F0502020204030204" pitchFamily="34" charset="0"/>
                          <a:cs typeface="Calibri" panose="020F0502020204030204" pitchFamily="34" charset="0"/>
                        </a:rPr>
                        <a:t>Single</a:t>
                      </a:r>
                      <a:r>
                        <a:rPr lang="en-US" sz="1400" b="0" baseline="0" dirty="0" smtClean="0">
                          <a:latin typeface="Calibri" panose="020F0502020204030204" pitchFamily="34" charset="0"/>
                          <a:cs typeface="Calibri" panose="020F0502020204030204" pitchFamily="34" charset="0"/>
                        </a:rPr>
                        <a:t> Pay /Yearly /Monthly</a:t>
                      </a:r>
                      <a:endParaRPr lang="en-US" sz="14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4760908"/>
                  </a:ext>
                </a:extLst>
              </a:tr>
              <a:tr h="501774">
                <a:tc rowSpan="4">
                  <a:txBody>
                    <a:bodyPr/>
                    <a:lstStyle/>
                    <a:p>
                      <a:pPr algn="l"/>
                      <a:r>
                        <a:rPr lang="en-US" sz="1400" dirty="0" smtClean="0">
                          <a:latin typeface="Calibri" panose="020F0502020204030204" pitchFamily="34" charset="0"/>
                          <a:cs typeface="Calibri" panose="020F0502020204030204" pitchFamily="34" charset="0"/>
                        </a:rPr>
                        <a:t>Modal Factors</a:t>
                      </a:r>
                      <a:endParaRPr lang="en-US" sz="1400" dirty="0">
                        <a:latin typeface="Calibri" panose="020F0502020204030204" pitchFamily="34" charset="0"/>
                        <a:cs typeface="Calibri" panose="020F0502020204030204" pitchFamily="34" charset="0"/>
                      </a:endParaRPr>
                    </a:p>
                  </a:txBody>
                  <a:tcPr anchor="ctr"/>
                </a:tc>
                <a:tc gridSpan="3">
                  <a:txBody>
                    <a:bodyPr/>
                    <a:lstStyle/>
                    <a:p>
                      <a:pPr marL="0" marR="0" indent="0" algn="ctr" defTabSz="914361"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The following modal loadings shall be used to calculate the instalment premium in case of Regular Premium Payment Policy</a:t>
                      </a:r>
                    </a:p>
                  </a:txBody>
                  <a:tcPr anchor="ctr"/>
                </a:tc>
                <a:tc hMerge="1">
                  <a:txBody>
                    <a:bodyPr/>
                    <a:lstStyle/>
                    <a:p>
                      <a:pPr algn="ctr"/>
                      <a:endParaRPr lang="en-US" sz="1400" b="0" dirty="0"/>
                    </a:p>
                  </a:txBody>
                  <a:tcPr anchor="ctr"/>
                </a:tc>
                <a:tc hMerge="1">
                  <a:txBody>
                    <a:bodyPr/>
                    <a:lstStyle/>
                    <a:p>
                      <a:endParaRPr lang="en-US"/>
                    </a:p>
                  </a:txBody>
                  <a:tcPr/>
                </a:tc>
                <a:extLst>
                  <a:ext uri="{0D108BD9-81ED-4DB2-BD59-A6C34878D82A}">
                    <a16:rowId xmlns:a16="http://schemas.microsoft.com/office/drawing/2014/main" val="717414960"/>
                  </a:ext>
                </a:extLst>
              </a:tr>
              <a:tr h="295161">
                <a:tc vMerge="1">
                  <a:txBody>
                    <a:bodyPr/>
                    <a:lstStyle/>
                    <a:p>
                      <a:endParaRPr lang="en-US"/>
                    </a:p>
                  </a:txBody>
                  <a:tcPr/>
                </a:tc>
                <a:tc>
                  <a:txBody>
                    <a:bodyPr/>
                    <a:lstStyle/>
                    <a:p>
                      <a:pPr algn="ctr"/>
                      <a:r>
                        <a:rPr lang="en-US" sz="1400" b="1" dirty="0" smtClean="0">
                          <a:latin typeface="Calibri" panose="020F0502020204030204" pitchFamily="34" charset="0"/>
                          <a:cs typeface="Calibri" panose="020F0502020204030204" pitchFamily="34" charset="0"/>
                        </a:rPr>
                        <a:t>Mode</a:t>
                      </a:r>
                      <a:endParaRPr lang="en-US" sz="1400" b="1" dirty="0">
                        <a:latin typeface="Calibri" panose="020F0502020204030204" pitchFamily="34" charset="0"/>
                        <a:cs typeface="Calibri" panose="020F0502020204030204" pitchFamily="34" charset="0"/>
                      </a:endParaRPr>
                    </a:p>
                  </a:txBody>
                  <a:tcPr anchor="ctr"/>
                </a:tc>
                <a:tc gridSpan="2">
                  <a:txBody>
                    <a:bodyPr/>
                    <a:lstStyle/>
                    <a:p>
                      <a:pPr algn="ctr"/>
                      <a:r>
                        <a:rPr lang="en-US" sz="1400" b="1" dirty="0" smtClean="0">
                          <a:latin typeface="Calibri" panose="020F0502020204030204" pitchFamily="34" charset="0"/>
                          <a:cs typeface="Calibri" panose="020F0502020204030204" pitchFamily="34" charset="0"/>
                        </a:rPr>
                        <a:t>Modal</a:t>
                      </a:r>
                      <a:r>
                        <a:rPr lang="en-US" sz="1400" b="1" baseline="0" dirty="0" smtClean="0">
                          <a:latin typeface="Calibri" panose="020F0502020204030204" pitchFamily="34" charset="0"/>
                          <a:cs typeface="Calibri" panose="020F0502020204030204" pitchFamily="34" charset="0"/>
                        </a:rPr>
                        <a:t> Factor</a:t>
                      </a:r>
                      <a:endParaRPr lang="en-US" sz="1400" b="1" dirty="0">
                        <a:latin typeface="Calibri" panose="020F0502020204030204" pitchFamily="34" charset="0"/>
                        <a:cs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3334352959"/>
                  </a:ext>
                </a:extLst>
              </a:tr>
              <a:tr h="517878">
                <a:tc vMerge="1">
                  <a:txBody>
                    <a:bodyPr/>
                    <a:lstStyle/>
                    <a:p>
                      <a:endParaRPr lang="en-US"/>
                    </a:p>
                  </a:txBody>
                  <a:tcPr/>
                </a:tc>
                <a:tc>
                  <a:txBody>
                    <a:bodyPr/>
                    <a:lstStyle/>
                    <a:p>
                      <a:pPr algn="ctr"/>
                      <a:r>
                        <a:rPr lang="en-US" sz="1400" b="0" dirty="0" smtClean="0">
                          <a:latin typeface="Calibri" panose="020F0502020204030204" pitchFamily="34" charset="0"/>
                          <a:cs typeface="Calibri" panose="020F0502020204030204" pitchFamily="34" charset="0"/>
                        </a:rPr>
                        <a:t>Yearly</a:t>
                      </a:r>
                      <a:endParaRPr lang="en-US" sz="1400" b="0" dirty="0">
                        <a:latin typeface="Calibri" panose="020F0502020204030204" pitchFamily="34" charset="0"/>
                        <a:cs typeface="Calibri" panose="020F0502020204030204" pitchFamily="34" charset="0"/>
                      </a:endParaRPr>
                    </a:p>
                  </a:txBody>
                  <a:tcPr anchor="ctr"/>
                </a:tc>
                <a:tc gridSpan="2">
                  <a:txBody>
                    <a:bodyPr/>
                    <a:lstStyle/>
                    <a:p>
                      <a:pPr algn="ctr"/>
                      <a:r>
                        <a:rPr lang="en-US" sz="1400" b="0" dirty="0" smtClean="0">
                          <a:latin typeface="Calibri" panose="020F0502020204030204" pitchFamily="34" charset="0"/>
                          <a:cs typeface="Calibri" panose="020F0502020204030204" pitchFamily="34" charset="0"/>
                        </a:rPr>
                        <a:t>100% of Annual Premium</a:t>
                      </a:r>
                      <a:endParaRPr lang="en-US" sz="14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1796807824"/>
                  </a:ext>
                </a:extLst>
              </a:tr>
              <a:tr h="295161">
                <a:tc vMerge="1">
                  <a:txBody>
                    <a:bodyPr/>
                    <a:lstStyle/>
                    <a:p>
                      <a:endParaRPr lang="en-US"/>
                    </a:p>
                  </a:txBody>
                  <a:tcPr/>
                </a:tc>
                <a:tc>
                  <a:txBody>
                    <a:bodyPr/>
                    <a:lstStyle/>
                    <a:p>
                      <a:pPr algn="ctr"/>
                      <a:r>
                        <a:rPr lang="en-US" sz="1400" b="0" dirty="0" smtClean="0">
                          <a:latin typeface="Calibri" panose="020F0502020204030204" pitchFamily="34" charset="0"/>
                          <a:cs typeface="Calibri" panose="020F0502020204030204" pitchFamily="34" charset="0"/>
                        </a:rPr>
                        <a:t>Monthly</a:t>
                      </a:r>
                      <a:endParaRPr lang="en-US" sz="1400" b="0" dirty="0">
                        <a:latin typeface="Calibri" panose="020F0502020204030204" pitchFamily="34" charset="0"/>
                        <a:cs typeface="Calibri" panose="020F0502020204030204" pitchFamily="34" charset="0"/>
                      </a:endParaRPr>
                    </a:p>
                  </a:txBody>
                  <a:tcPr anchor="ctr"/>
                </a:tc>
                <a:tc gridSpan="2">
                  <a:txBody>
                    <a:bodyPr/>
                    <a:lstStyle/>
                    <a:p>
                      <a:pPr algn="ctr"/>
                      <a:r>
                        <a:rPr lang="en-US" sz="1400" b="0" dirty="0" smtClean="0">
                          <a:latin typeface="Calibri" panose="020F0502020204030204" pitchFamily="34" charset="0"/>
                          <a:cs typeface="Calibri" panose="020F0502020204030204" pitchFamily="34" charset="0"/>
                        </a:rPr>
                        <a:t>8.8% of Annual Premium</a:t>
                      </a:r>
                      <a:endParaRPr lang="en-US" sz="14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1133949451"/>
                  </a:ext>
                </a:extLst>
              </a:tr>
              <a:tr h="501774">
                <a:tc>
                  <a:txBody>
                    <a:bodyPr/>
                    <a:lstStyle/>
                    <a:p>
                      <a:pPr algn="l"/>
                      <a:r>
                        <a:rPr lang="en-US" sz="1400" dirty="0" smtClean="0">
                          <a:latin typeface="Calibri" panose="020F0502020204030204" pitchFamily="34" charset="0"/>
                          <a:cs typeface="Calibri" panose="020F0502020204030204" pitchFamily="34" charset="0"/>
                        </a:rPr>
                        <a:t>Premium</a:t>
                      </a:r>
                      <a:endParaRPr lang="en-US" sz="1400" dirty="0">
                        <a:latin typeface="Calibri" panose="020F0502020204030204" pitchFamily="34" charset="0"/>
                        <a:cs typeface="Calibri" panose="020F0502020204030204" pitchFamily="34" charset="0"/>
                      </a:endParaRPr>
                    </a:p>
                  </a:txBody>
                  <a:tcPr anchor="ctr"/>
                </a:tc>
                <a:tc gridSpan="3">
                  <a:txBody>
                    <a:bodyPr/>
                    <a:lstStyle/>
                    <a:p>
                      <a:pPr algn="ctr"/>
                      <a:r>
                        <a:rPr lang="en-US" sz="1400" kern="1200" dirty="0" smtClean="0">
                          <a:solidFill>
                            <a:schemeClr val="dk1"/>
                          </a:solidFill>
                          <a:effectLst/>
                          <a:latin typeface="Calibri" panose="020F0502020204030204" pitchFamily="34" charset="0"/>
                          <a:ea typeface="+mn-ea"/>
                          <a:cs typeface="Calibri" panose="020F0502020204030204" pitchFamily="34" charset="0"/>
                        </a:rPr>
                        <a:t>Minimum &amp; Maximum Premium shall vary based on the Policy Term, Premium Payment Term, Premium Payment Mode and the Basic Sum Assured opted for the policy.</a:t>
                      </a:r>
                      <a:endParaRPr lang="en-US" sz="1400" b="0" dirty="0">
                        <a:latin typeface="Calibri" panose="020F0502020204030204" pitchFamily="34" charset="0"/>
                        <a:cs typeface="Calibri" panose="020F0502020204030204" pitchFamily="34" charset="0"/>
                      </a:endParaRPr>
                    </a:p>
                  </a:txBody>
                  <a:tcPr anchor="ctr"/>
                </a:tc>
                <a:tc hMerge="1">
                  <a:txBody>
                    <a:bodyPr/>
                    <a:lstStyle/>
                    <a:p>
                      <a:pPr algn="ctr"/>
                      <a:endParaRPr lang="en-US" sz="16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2981627539"/>
                  </a:ext>
                </a:extLst>
              </a:tr>
              <a:tr h="1017898">
                <a:tc>
                  <a:txBody>
                    <a:bodyPr/>
                    <a:lstStyle/>
                    <a:p>
                      <a:pPr algn="l"/>
                      <a:r>
                        <a:rPr lang="en-US" sz="1400" dirty="0" smtClean="0">
                          <a:latin typeface="Calibri" panose="020F0502020204030204" pitchFamily="34" charset="0"/>
                          <a:cs typeface="Calibri" panose="020F0502020204030204" pitchFamily="34" charset="0"/>
                        </a:rPr>
                        <a:t>Basic Sum Assured</a:t>
                      </a:r>
                      <a:endParaRPr lang="en-US" sz="1400" dirty="0">
                        <a:latin typeface="Calibri" panose="020F0502020204030204" pitchFamily="34" charset="0"/>
                        <a:cs typeface="Calibri" panose="020F0502020204030204" pitchFamily="34" charset="0"/>
                      </a:endParaRPr>
                    </a:p>
                  </a:txBody>
                  <a:tcPr anchor="ctr"/>
                </a:tc>
                <a:tc gridSpan="3">
                  <a:txBody>
                    <a:bodyPr/>
                    <a:lstStyle/>
                    <a:p>
                      <a:r>
                        <a:rPr lang="en-US" sz="1400" b="1" kern="1200" dirty="0" smtClean="0">
                          <a:solidFill>
                            <a:schemeClr val="dk1"/>
                          </a:solidFill>
                          <a:effectLst/>
                          <a:latin typeface="Calibri" panose="020F0502020204030204" pitchFamily="34" charset="0"/>
                          <a:ea typeface="+mn-ea"/>
                          <a:cs typeface="Calibri" panose="020F0502020204030204" pitchFamily="34" charset="0"/>
                        </a:rPr>
                        <a:t>Minimum:</a:t>
                      </a:r>
                      <a:r>
                        <a:rPr lang="en-US" sz="1400" kern="1200" dirty="0" smtClean="0">
                          <a:solidFill>
                            <a:schemeClr val="dk1"/>
                          </a:solidFill>
                          <a:effectLst/>
                          <a:latin typeface="Calibri" panose="020F0502020204030204" pitchFamily="34" charset="0"/>
                          <a:ea typeface="+mn-ea"/>
                          <a:cs typeface="Calibri" panose="020F0502020204030204" pitchFamily="34" charset="0"/>
                        </a:rPr>
                        <a:t> </a:t>
                      </a:r>
                      <a:r>
                        <a:rPr lang="en-US" sz="1400" kern="1200" dirty="0" err="1" smtClean="0">
                          <a:solidFill>
                            <a:schemeClr val="dk1"/>
                          </a:solidFill>
                          <a:effectLst/>
                          <a:latin typeface="Calibri" panose="020F0502020204030204" pitchFamily="34" charset="0"/>
                          <a:ea typeface="+mn-ea"/>
                          <a:cs typeface="Calibri" panose="020F0502020204030204" pitchFamily="34" charset="0"/>
                        </a:rPr>
                        <a:t>Rs</a:t>
                      </a:r>
                      <a:r>
                        <a:rPr lang="en-US" sz="1400" kern="1200" dirty="0" smtClean="0">
                          <a:solidFill>
                            <a:schemeClr val="dk1"/>
                          </a:solidFill>
                          <a:effectLst/>
                          <a:latin typeface="Calibri" panose="020F0502020204030204" pitchFamily="34" charset="0"/>
                          <a:ea typeface="+mn-ea"/>
                          <a:cs typeface="Calibri" panose="020F0502020204030204" pitchFamily="34" charset="0"/>
                        </a:rPr>
                        <a:t>. 1,00,000</a:t>
                      </a:r>
                    </a:p>
                    <a:p>
                      <a:r>
                        <a:rPr lang="en-US" sz="1400" b="1" kern="1200" dirty="0" smtClean="0">
                          <a:solidFill>
                            <a:schemeClr val="dk1"/>
                          </a:solidFill>
                          <a:effectLst/>
                          <a:latin typeface="Calibri" panose="020F0502020204030204" pitchFamily="34" charset="0"/>
                          <a:ea typeface="+mn-ea"/>
                          <a:cs typeface="Calibri" panose="020F0502020204030204" pitchFamily="34" charset="0"/>
                        </a:rPr>
                        <a:t>Maximum:</a:t>
                      </a:r>
                      <a:r>
                        <a:rPr lang="en-US" sz="1400" kern="1200" dirty="0" smtClean="0">
                          <a:solidFill>
                            <a:schemeClr val="dk1"/>
                          </a:solidFill>
                          <a:effectLst/>
                          <a:latin typeface="Calibri" panose="020F0502020204030204" pitchFamily="34" charset="0"/>
                          <a:ea typeface="+mn-ea"/>
                          <a:cs typeface="Calibri" panose="020F0502020204030204" pitchFamily="34" charset="0"/>
                        </a:rPr>
                        <a:t> </a:t>
                      </a:r>
                      <a:r>
                        <a:rPr lang="en-US" sz="1400" kern="1200" dirty="0" err="1" smtClean="0">
                          <a:solidFill>
                            <a:schemeClr val="dk1"/>
                          </a:solidFill>
                          <a:effectLst/>
                          <a:latin typeface="Calibri" panose="020F0502020204030204" pitchFamily="34" charset="0"/>
                          <a:ea typeface="+mn-ea"/>
                          <a:cs typeface="Calibri" panose="020F0502020204030204" pitchFamily="34" charset="0"/>
                        </a:rPr>
                        <a:t>Rs</a:t>
                      </a:r>
                      <a:r>
                        <a:rPr lang="en-US" sz="1400" kern="1200" dirty="0" smtClean="0">
                          <a:solidFill>
                            <a:schemeClr val="dk1"/>
                          </a:solidFill>
                          <a:effectLst/>
                          <a:latin typeface="Calibri" panose="020F0502020204030204" pitchFamily="34" charset="0"/>
                          <a:ea typeface="+mn-ea"/>
                          <a:cs typeface="Calibri" panose="020F0502020204030204" pitchFamily="34" charset="0"/>
                        </a:rPr>
                        <a:t>. 25,00,000</a:t>
                      </a:r>
                    </a:p>
                    <a:p>
                      <a:r>
                        <a:rPr lang="en-US" sz="1200" i="1" kern="1200" dirty="0" smtClean="0">
                          <a:solidFill>
                            <a:schemeClr val="dk1"/>
                          </a:solidFill>
                          <a:effectLst/>
                          <a:latin typeface="Calibri" panose="020F0502020204030204" pitchFamily="34" charset="0"/>
                          <a:ea typeface="+mn-ea"/>
                          <a:cs typeface="Calibri" panose="020F0502020204030204" pitchFamily="34" charset="0"/>
                        </a:rPr>
                        <a:t>Note: Cumulative Sum Assured across all policies of Kotak Protect India per life, cannot exceed </a:t>
                      </a:r>
                      <a:r>
                        <a:rPr lang="en-US" sz="1200" i="1" kern="1200" dirty="0" err="1" smtClean="0">
                          <a:solidFill>
                            <a:schemeClr val="dk1"/>
                          </a:solidFill>
                          <a:effectLst/>
                          <a:latin typeface="Calibri" panose="020F0502020204030204" pitchFamily="34" charset="0"/>
                          <a:ea typeface="+mn-ea"/>
                          <a:cs typeface="Calibri" panose="020F0502020204030204" pitchFamily="34" charset="0"/>
                        </a:rPr>
                        <a:t>Rs</a:t>
                      </a:r>
                      <a:r>
                        <a:rPr lang="en-US" sz="1200" i="1" kern="1200" dirty="0" smtClean="0">
                          <a:solidFill>
                            <a:schemeClr val="dk1"/>
                          </a:solidFill>
                          <a:effectLst/>
                          <a:latin typeface="Calibri" panose="020F0502020204030204" pitchFamily="34" charset="0"/>
                          <a:ea typeface="+mn-ea"/>
                          <a:cs typeface="Calibri" panose="020F0502020204030204" pitchFamily="34" charset="0"/>
                        </a:rPr>
                        <a:t>. 25,00,000 at any point of time during the policy term under both Single &amp; Regular Pay ; Sum Assured shall only be available in multiple of 1 lac</a:t>
                      </a:r>
                      <a:endParaRPr lang="en-US" sz="1200" b="0" dirty="0">
                        <a:latin typeface="Calibri" panose="020F0502020204030204" pitchFamily="34" charset="0"/>
                        <a:cs typeface="Calibri" panose="020F0502020204030204" pitchFamily="34" charset="0"/>
                      </a:endParaRPr>
                    </a:p>
                  </a:txBody>
                  <a:tcPr anchor="ctr"/>
                </a:tc>
                <a:tc hMerge="1">
                  <a:txBody>
                    <a:bodyPr/>
                    <a:lstStyle/>
                    <a:p>
                      <a:pPr algn="ctr"/>
                      <a:endParaRPr lang="en-US" sz="1600" b="0" dirty="0">
                        <a:latin typeface="Calibri" panose="020F0502020204030204" pitchFamily="34" charset="0"/>
                        <a:cs typeface="Calibri" panose="020F0502020204030204" pitchFamily="34" charset="0"/>
                      </a:endParaRPr>
                    </a:p>
                  </a:txBody>
                  <a:tcPr anchor="ctr"/>
                </a:tc>
                <a:tc hMerge="1">
                  <a:txBody>
                    <a:bodyPr/>
                    <a:lstStyle/>
                    <a:p>
                      <a:endParaRPr lang="en-US"/>
                    </a:p>
                  </a:txBody>
                  <a:tcPr/>
                </a:tc>
                <a:extLst>
                  <a:ext uri="{0D108BD9-81ED-4DB2-BD59-A6C34878D82A}">
                    <a16:rowId xmlns:a16="http://schemas.microsoft.com/office/drawing/2014/main" val="3578244977"/>
                  </a:ext>
                </a:extLst>
              </a:tr>
            </a:tbl>
          </a:graphicData>
        </a:graphic>
      </p:graphicFrame>
    </p:spTree>
    <p:extLst>
      <p:ext uri="{BB962C8B-B14F-4D97-AF65-F5344CB8AC3E}">
        <p14:creationId xmlns:p14="http://schemas.microsoft.com/office/powerpoint/2010/main" val="26985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3F3F3F"/>
      </a:dk1>
      <a:lt1>
        <a:srgbClr val="FFFFFF"/>
      </a:lt1>
      <a:dk2>
        <a:srgbClr val="ED1C24"/>
      </a:dk2>
      <a:lt2>
        <a:srgbClr val="5F5F5F"/>
      </a:lt2>
      <a:accent1>
        <a:srgbClr val="F2545C"/>
      </a:accent1>
      <a:accent2>
        <a:srgbClr val="F58388"/>
      </a:accent2>
      <a:accent3>
        <a:srgbClr val="F3636A"/>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17399</TotalTime>
  <Words>1679</Words>
  <Application>Microsoft Office PowerPoint</Application>
  <PresentationFormat>Custom</PresentationFormat>
  <Paragraphs>140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Courier New</vt:lpstr>
      <vt:lpstr>Symbol</vt:lpstr>
      <vt:lpstr>Times New Roman</vt:lpstr>
      <vt:lpstr>Office Theme</vt:lpstr>
      <vt:lpstr>PowerPoint Presentation</vt:lpstr>
      <vt:lpstr>Key Features</vt:lpstr>
      <vt:lpstr>How Does the Plan Work?</vt:lpstr>
      <vt:lpstr>Benefits</vt:lpstr>
      <vt:lpstr>Optional Benefits</vt:lpstr>
      <vt:lpstr>Optional Benefits</vt:lpstr>
      <vt:lpstr>Inbuilt Additional Benefits</vt:lpstr>
      <vt:lpstr>Tax Benefits</vt:lpstr>
      <vt:lpstr>Eligibility</vt:lpstr>
      <vt:lpstr>Revival</vt:lpstr>
      <vt:lpstr>Section 41</vt:lpstr>
      <vt:lpstr>Section 45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Rosy Pathak (Mktg, KLI)</dc:creator>
  <cp:lastModifiedBy>Dipti Dutta (Mktg, KLI)</cp:lastModifiedBy>
  <cp:revision>364</cp:revision>
  <dcterms:created xsi:type="dcterms:W3CDTF">2017-12-12T12:14:15Z</dcterms:created>
  <dcterms:modified xsi:type="dcterms:W3CDTF">2023-03-13T07:56:22Z</dcterms:modified>
</cp:coreProperties>
</file>